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660" r:id="rId4"/>
  </p:sldMasterIdLst>
  <p:notesMasterIdLst>
    <p:notesMasterId r:id="rId29"/>
  </p:notesMasterIdLst>
  <p:sldIdLst>
    <p:sldId id="348" r:id="rId5"/>
    <p:sldId id="368" r:id="rId6"/>
    <p:sldId id="266" r:id="rId7"/>
    <p:sldId id="369" r:id="rId8"/>
    <p:sldId id="571" r:id="rId9"/>
    <p:sldId id="301" r:id="rId10"/>
    <p:sldId id="355" r:id="rId11"/>
    <p:sldId id="637" r:id="rId12"/>
    <p:sldId id="638" r:id="rId13"/>
    <p:sldId id="293" r:id="rId14"/>
    <p:sldId id="296" r:id="rId15"/>
    <p:sldId id="634" r:id="rId16"/>
    <p:sldId id="381" r:id="rId17"/>
    <p:sldId id="382" r:id="rId18"/>
    <p:sldId id="372" r:id="rId19"/>
    <p:sldId id="639" r:id="rId20"/>
    <p:sldId id="640" r:id="rId21"/>
    <p:sldId id="508" r:id="rId22"/>
    <p:sldId id="595" r:id="rId23"/>
    <p:sldId id="641" r:id="rId24"/>
    <p:sldId id="642" r:id="rId25"/>
    <p:sldId id="643" r:id="rId26"/>
    <p:sldId id="386" r:id="rId27"/>
    <p:sldId id="411"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F8BE0F5-F403-45D8-9124-4B1576B04115}">
          <p14:sldIdLst>
            <p14:sldId id="348"/>
          </p14:sldIdLst>
        </p14:section>
        <p14:section name="Do Now options" id="{0FE23AD4-1D98-44A7-9DFD-A60D225A45E7}">
          <p14:sldIdLst>
            <p14:sldId id="368"/>
            <p14:sldId id="266"/>
            <p14:sldId id="369"/>
          </p14:sldIdLst>
        </p14:section>
        <p14:section name="Lesson Introduction" id="{74EA7949-9924-4F85-A6B5-78EF425FAA0D}">
          <p14:sldIdLst>
            <p14:sldId id="571"/>
            <p14:sldId id="301"/>
            <p14:sldId id="355"/>
          </p14:sldIdLst>
        </p14:section>
        <p14:section name="Introduction" id="{6F7B122B-5F75-D045-A277-992ABBD793C1}">
          <p14:sldIdLst>
            <p14:sldId id="637"/>
            <p14:sldId id="638"/>
          </p14:sldIdLst>
        </p14:section>
        <p14:section name="Talk Tasks and CfUs" id="{4C9413DB-D0EA-4B28-BCAD-DF427EF851DC}">
          <p14:sldIdLst>
            <p14:sldId id="293"/>
            <p14:sldId id="296"/>
            <p14:sldId id="634"/>
            <p14:sldId id="381"/>
            <p14:sldId id="382"/>
          </p14:sldIdLst>
        </p14:section>
        <p14:section name="IP/Activity section" id="{7BE6C088-FF53-8841-BAB4-205CA899FCE1}">
          <p14:sldIdLst>
            <p14:sldId id="372"/>
            <p14:sldId id="639"/>
            <p14:sldId id="640"/>
            <p14:sldId id="508"/>
            <p14:sldId id="595"/>
            <p14:sldId id="641"/>
            <p14:sldId id="642"/>
            <p14:sldId id="643"/>
            <p14:sldId id="386"/>
            <p14:sldId id="411"/>
          </p14:sldIdLst>
        </p14:section>
      </p14:sectionLst>
    </p:ext>
    <p:ext uri="{EFAFB233-063F-42B5-8137-9DF3F51BA10A}">
      <p15:sldGuideLst xmlns:p15="http://schemas.microsoft.com/office/powerpoint/2012/main"/>
    </p:ext>
    <p:ext uri="http://customooxmlschemas.google.com/">
      <go:slidesCustomData xmlns=""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r:id="rId71" roundtripDataSignature="AMtx7mjxf6sQMjR3YkxPd/PG2Zf7L8yd4Q=="/>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hauna O'Brien" initials="SO" lastIdx="68" clrIdx="0">
    <p:extLst>
      <p:ext uri="{19B8F6BF-5375-455C-9EA6-DF929625EA0E}">
        <p15:presenceInfo xmlns:p15="http://schemas.microsoft.com/office/powerpoint/2012/main" userId="S::shauna.obrien@arkonline.org::2cccf8d3-fcb4-4082-ab59-b4bd17c66c6c" providerId="AD"/>
      </p:ext>
    </p:extLst>
  </p:cmAuthor>
  <p:cmAuthor id="2" name="Joanna Scouler" initials="JS" lastIdx="1" clrIdx="1">
    <p:extLst>
      <p:ext uri="{19B8F6BF-5375-455C-9EA6-DF929625EA0E}">
        <p15:presenceInfo xmlns:p15="http://schemas.microsoft.com/office/powerpoint/2012/main" userId="S::joanna.scouler@arkonline.org::da2978bb-3a89-42a2-b6f4-686f2140a0cc" providerId="AD"/>
      </p:ext>
    </p:extLst>
  </p:cmAuthor>
  <p:cmAuthor id="3" name="Kathleen Webb" initials="KW" lastIdx="3" clrIdx="2">
    <p:extLst>
      <p:ext uri="{19B8F6BF-5375-455C-9EA6-DF929625EA0E}">
        <p15:presenceInfo xmlns:p15="http://schemas.microsoft.com/office/powerpoint/2012/main" userId="S::kathleen.webb@arkcurriculumplus.org.uk::cbb8dd05-48af-49e8-b1d0-c6b737c1bd12" providerId="AD"/>
      </p:ext>
    </p:extLst>
  </p:cmAuthor>
  <p:cmAuthor id="4" name="Shauna O'Brien" initials="SO [2]" lastIdx="1" clrIdx="3">
    <p:extLst>
      <p:ext uri="{19B8F6BF-5375-455C-9EA6-DF929625EA0E}">
        <p15:presenceInfo xmlns:p15="http://schemas.microsoft.com/office/powerpoint/2012/main" userId="S::shauna.obrien@arkcurriculumplus.org.uk::2cccf8d3-fcb4-4082-ab59-b4bd17c66c6c" providerId="AD"/>
      </p:ext>
    </p:extLst>
  </p:cmAuthor>
  <p:cmAuthor id="5" name="Emma Taylor" initials="ET" lastIdx="2" clrIdx="4">
    <p:extLst>
      <p:ext uri="{19B8F6BF-5375-455C-9EA6-DF929625EA0E}">
        <p15:presenceInfo xmlns:p15="http://schemas.microsoft.com/office/powerpoint/2012/main" userId="S::e.taylor@kingsolomonacademy.org::78708941-01f8-4eef-b543-9e74222a06ab"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9193"/>
    <a:srgbClr val="FF9300"/>
    <a:srgbClr val="0432FF"/>
    <a:srgbClr val="FFFF00"/>
    <a:srgbClr val="F2F2E3"/>
    <a:srgbClr val="DCD0DD"/>
    <a:srgbClr val="FFFCC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1EB6348-2FFE-48DD-B87E-607CE2353A59}">
  <a:tblStyle styleId="{B1EB6348-2FFE-48DD-B87E-607CE2353A59}" styleName="Table_0">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8EBF5"/>
          </a:solidFill>
        </a:fill>
      </a:tcStyle>
    </a:wholeTbl>
    <a:band1H>
      <a:tcTxStyle b="off" i="off"/>
      <a:tcStyle>
        <a:tcBdr/>
        <a:fill>
          <a:solidFill>
            <a:srgbClr val="CDD4EA"/>
          </a:solidFill>
        </a:fill>
      </a:tcStyle>
    </a:band1H>
    <a:band2H>
      <a:tcTxStyle b="off" i="off"/>
      <a:tcStyle>
        <a:tcBdr/>
      </a:tcStyle>
    </a:band2H>
    <a:band1V>
      <a:tcTxStyle b="off" i="off"/>
      <a:tcStyle>
        <a:tcBdr/>
        <a:fill>
          <a:solidFill>
            <a:srgbClr val="CDD4EA"/>
          </a:solidFill>
        </a:fill>
      </a:tcStyle>
    </a:band1V>
    <a:band2V>
      <a:tcTxStyle b="off" i="off"/>
      <a:tcStyle>
        <a:tcBdr/>
      </a:tcStyle>
    </a:band2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b="off" i="off"/>
      <a:tcStyle>
        <a:tcBdr/>
      </a:tcStyle>
    </a:seCell>
    <a:swCell>
      <a:tcTxStyle b="off" i="off"/>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b="off" i="off"/>
      <a:tcStyle>
        <a:tcBdr/>
      </a:tcStyle>
    </a:neCell>
    <a:nwCell>
      <a:tcTxStyle b="off" i="off"/>
      <a:tcStyle>
        <a:tcBdr/>
      </a:tcStyle>
    </a:nwCel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1348"/>
    <p:restoredTop sz="74726" autoAdjust="0"/>
  </p:normalViewPr>
  <p:slideViewPr>
    <p:cSldViewPr snapToGrid="0">
      <p:cViewPr varScale="1">
        <p:scale>
          <a:sx n="89" d="100"/>
          <a:sy n="89" d="100"/>
        </p:scale>
        <p:origin x="872" y="160"/>
      </p:cViewPr>
      <p:guideLst/>
    </p:cSldViewPr>
  </p:slideViewPr>
  <p:notesTextViewPr>
    <p:cViewPr>
      <p:scale>
        <a:sx n="1" d="1"/>
        <a:sy n="1" d="1"/>
      </p:scale>
      <p:origin x="0" y="-1064"/>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6"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71" Type="http://customschemas.google.com/relationships/presentationmetadata" Target="metadata"/><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75"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7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7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8" Type="http://schemas.openxmlformats.org/officeDocument/2006/relationships/slide" Target="slides/slide4.xml"/><Relationship Id="rId72"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1</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3056354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Suggested points:</a:t>
            </a:r>
          </a:p>
          <a:p>
            <a:r>
              <a:rPr lang="en-GB" b="0" dirty="0"/>
              <a:t>D is the correct displayed formula. None of the others contain the COO functional group. </a:t>
            </a:r>
          </a:p>
          <a:p>
            <a:endParaRPr lang="en-GB" b="0" dirty="0"/>
          </a:p>
          <a:p>
            <a:r>
              <a:rPr lang="en-GB" b="1" dirty="0"/>
              <a:t>Suggested guidance:</a:t>
            </a:r>
          </a:p>
          <a:p>
            <a:r>
              <a:rPr lang="en-GB" b="0" dirty="0"/>
              <a:t>Talk tasks can be used in a variety of ways to suit the particular needs of the students you are teaching. </a:t>
            </a:r>
            <a:r>
              <a:rPr lang="en-GB" sz="1200" b="0" i="0" u="none" strike="noStrike" cap="none" dirty="0">
                <a:solidFill>
                  <a:schemeClr val="dk1"/>
                </a:solidFill>
                <a:effectLst/>
                <a:latin typeface="Calibri"/>
                <a:ea typeface="Calibri"/>
                <a:cs typeface="Calibri"/>
                <a:sym typeface="Calibri"/>
              </a:rPr>
              <a:t>Through exchanging views with others, students develop their understanding of the science beyond what could be achieved individually. </a:t>
            </a:r>
          </a:p>
          <a:p>
            <a:endParaRPr lang="en-GB" sz="1200" b="0" i="0" u="none" strike="noStrike" cap="none" dirty="0">
              <a:solidFill>
                <a:schemeClr val="dk1"/>
              </a:solidFill>
              <a:effectLst/>
              <a:latin typeface="Calibri"/>
              <a:cs typeface="Calibri"/>
              <a:sym typeface="Calibri"/>
            </a:endParaRPr>
          </a:p>
          <a:p>
            <a:r>
              <a:rPr lang="en-GB" sz="1200" b="0" i="0" u="none" strike="noStrike" cap="none" dirty="0">
                <a:solidFill>
                  <a:schemeClr val="dk1"/>
                </a:solidFill>
                <a:effectLst/>
                <a:latin typeface="Calibri"/>
                <a:cs typeface="Calibri"/>
                <a:sym typeface="Calibri"/>
              </a:rPr>
              <a:t>Science classrooms that successfully integrate talk have the following features:</a:t>
            </a:r>
          </a:p>
          <a:p>
            <a:pPr>
              <a:buAutoNum type="arabicPeriod"/>
            </a:pPr>
            <a:r>
              <a:rPr lang="en-GB" sz="1200" b="0" i="0" u="none" strike="noStrike" cap="none" dirty="0">
                <a:solidFill>
                  <a:schemeClr val="dk1"/>
                </a:solidFill>
                <a:effectLst/>
                <a:latin typeface="Calibri"/>
                <a:ea typeface="Calibri"/>
                <a:cs typeface="Calibri"/>
                <a:sym typeface="Calibri"/>
              </a:rPr>
              <a:t>Science talk is a regular feature of lessons and is woven into classroom activities.</a:t>
            </a:r>
          </a:p>
          <a:p>
            <a:pPr>
              <a:buAutoNum type="arabicPeriod"/>
            </a:pPr>
            <a:r>
              <a:rPr lang="en-GB" sz="1200" b="0" i="0" u="none" strike="noStrike" cap="none" dirty="0">
                <a:solidFill>
                  <a:schemeClr val="dk1"/>
                </a:solidFill>
                <a:effectLst/>
                <a:latin typeface="Calibri"/>
                <a:ea typeface="Calibri"/>
                <a:cs typeface="Calibri"/>
                <a:sym typeface="Calibri"/>
              </a:rPr>
              <a:t>Students are paired or grouped strategically by the teacher to ensure productive interaction. This might take into consideration the students’ proficiency of the English language, how encouraging they might be to peers and their attainment in the topic. It’s a good idea to consider these pairings in the class seating plan.</a:t>
            </a:r>
          </a:p>
          <a:p>
            <a:pPr>
              <a:buAutoNum type="arabicPeriod"/>
            </a:pPr>
            <a:r>
              <a:rPr lang="en-GB" sz="1200" b="0" i="0" u="none" strike="noStrike" cap="none" dirty="0">
                <a:solidFill>
                  <a:schemeClr val="dk1"/>
                </a:solidFill>
                <a:effectLst/>
                <a:latin typeface="Calibri"/>
                <a:ea typeface="Calibri"/>
                <a:cs typeface="Calibri"/>
                <a:sym typeface="Calibri"/>
              </a:rPr>
              <a:t>Students are encouraged and supported to talk, but are not forced to talk.</a:t>
            </a:r>
          </a:p>
          <a:p>
            <a:pPr>
              <a:buAutoNum type="arabicPeriod"/>
            </a:pPr>
            <a:r>
              <a:rPr lang="en-GB" sz="1200" b="0" i="0" u="none" strike="noStrike" cap="none" dirty="0">
                <a:solidFill>
                  <a:schemeClr val="dk1"/>
                </a:solidFill>
                <a:effectLst/>
                <a:latin typeface="Calibri"/>
                <a:ea typeface="Calibri"/>
                <a:cs typeface="Calibri"/>
                <a:sym typeface="Calibri"/>
              </a:rPr>
              <a:t>The teacher should take on the role of a facilitator, engaging with conversations where necessary and encouraging or steering the conversation where needed. </a:t>
            </a:r>
          </a:p>
          <a:p>
            <a:pPr>
              <a:buAutoNum type="arabicPeriod"/>
            </a:pPr>
            <a:r>
              <a:rPr lang="en-GB" sz="1200" b="0" i="0" u="none" strike="noStrike" cap="none" dirty="0">
                <a:solidFill>
                  <a:schemeClr val="dk1"/>
                </a:solidFill>
                <a:effectLst/>
                <a:latin typeface="Calibri"/>
                <a:ea typeface="Calibri"/>
                <a:cs typeface="Calibri"/>
                <a:sym typeface="Calibri"/>
              </a:rPr>
              <a:t>Students are encouraged to use the language they have to express their ideas (e.g., everyday language, imperfect English, native language), but also to incorporate science specific terminology where this is more accurate or has been taught.</a:t>
            </a:r>
          </a:p>
          <a:p>
            <a:r>
              <a:rPr lang="en-GB" sz="1200" b="0" i="0" u="none" strike="noStrike" cap="none" dirty="0">
                <a:solidFill>
                  <a:schemeClr val="dk1"/>
                </a:solidFill>
                <a:effectLst/>
                <a:latin typeface="Calibri"/>
                <a:ea typeface="Calibri"/>
                <a:cs typeface="Calibri"/>
                <a:sym typeface="Calibri"/>
              </a:rPr>
              <a:t>6. Scientifically inaccurate ideas are not dismissed by the partner or teacher; open discussion and further investigation are relied on to help students construct ideas that support them to progress in their scientific understanding. </a:t>
            </a:r>
          </a:p>
          <a:p>
            <a:r>
              <a:rPr lang="en-GB" sz="1200" b="0" i="0" u="none" strike="noStrike" cap="none" dirty="0">
                <a:solidFill>
                  <a:schemeClr val="dk1"/>
                </a:solidFill>
                <a:effectLst/>
                <a:latin typeface="Calibri"/>
                <a:ea typeface="Calibri"/>
                <a:cs typeface="Calibri"/>
                <a:sym typeface="Calibri"/>
              </a:rPr>
              <a:t>7. Guidelines for behaviour during talk tasks are explicit and frequently reviewed. Rules for students might be:</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Listen carefully to your partner</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Take turns talking.</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Speak one at a time, without interrupting.</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Politely agree or disagree and explain why.</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Politely point out if your partner has used a scientific word incorrectly, if they have explained the science incorrectly, or if there is a more accurate way to describe something.</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If confused, ask questions.</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Stay focused on the discussion topic.</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Respond to one another.</a:t>
            </a:r>
            <a:endParaRPr lang="en-GB" dirty="0"/>
          </a:p>
          <a:p>
            <a:endParaRPr lang="en-GB"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10</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0735136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Suggested guidance:</a:t>
            </a:r>
          </a:p>
          <a:p>
            <a:r>
              <a:rPr lang="en-GB" b="0" dirty="0"/>
              <a:t>Talk tasks can be used in a variety of ways to suit the particular needs of the students you are teaching. </a:t>
            </a:r>
            <a:r>
              <a:rPr lang="en-GB" sz="1200" b="0" i="0" u="none" strike="noStrike" cap="none" dirty="0">
                <a:solidFill>
                  <a:schemeClr val="dk1"/>
                </a:solidFill>
                <a:effectLst/>
                <a:latin typeface="Calibri"/>
                <a:ea typeface="Calibri"/>
                <a:cs typeface="Calibri"/>
                <a:sym typeface="Calibri"/>
              </a:rPr>
              <a:t>Through exchanging views with others, students develop their understanding of the science beyond what could be achieved individually. </a:t>
            </a:r>
          </a:p>
          <a:p>
            <a:endParaRPr lang="en-GB" sz="1200" b="0" i="0" u="none" strike="noStrike" cap="none" dirty="0">
              <a:solidFill>
                <a:schemeClr val="dk1"/>
              </a:solidFill>
              <a:effectLst/>
              <a:latin typeface="Calibri"/>
              <a:cs typeface="Calibri"/>
              <a:sym typeface="Calibri"/>
            </a:endParaRPr>
          </a:p>
          <a:p>
            <a:r>
              <a:rPr lang="en-GB" sz="1200" b="0" i="0" u="none" strike="noStrike" cap="none" dirty="0">
                <a:solidFill>
                  <a:schemeClr val="dk1"/>
                </a:solidFill>
                <a:effectLst/>
                <a:latin typeface="Calibri"/>
                <a:cs typeface="Calibri"/>
                <a:sym typeface="Calibri"/>
              </a:rPr>
              <a:t>Science classrooms that successfully integrate talk have the following features:</a:t>
            </a:r>
          </a:p>
          <a:p>
            <a:pPr>
              <a:buAutoNum type="arabicPeriod"/>
            </a:pPr>
            <a:r>
              <a:rPr lang="en-GB" sz="1200" b="0" i="0" u="none" strike="noStrike" cap="none" dirty="0">
                <a:solidFill>
                  <a:schemeClr val="dk1"/>
                </a:solidFill>
                <a:effectLst/>
                <a:latin typeface="Calibri"/>
                <a:ea typeface="Calibri"/>
                <a:cs typeface="Calibri"/>
                <a:sym typeface="Calibri"/>
              </a:rPr>
              <a:t>Science talk is a regular feature of lessons and is woven into classroom activities.</a:t>
            </a:r>
          </a:p>
          <a:p>
            <a:pPr>
              <a:buAutoNum type="arabicPeriod"/>
            </a:pPr>
            <a:r>
              <a:rPr lang="en-GB" sz="1200" b="0" i="0" u="none" strike="noStrike" cap="none" dirty="0">
                <a:solidFill>
                  <a:schemeClr val="dk1"/>
                </a:solidFill>
                <a:effectLst/>
                <a:latin typeface="Calibri"/>
                <a:ea typeface="Calibri"/>
                <a:cs typeface="Calibri"/>
                <a:sym typeface="Calibri"/>
              </a:rPr>
              <a:t>Students are paired or grouped strategically by the teacher to ensure productive interaction. This might take into consideration the students’ proficiency of the English language, how encouraging they might be to peers and their attainment in the topic. It’s a good idea to consider these pairings in the class seating plan.</a:t>
            </a:r>
          </a:p>
          <a:p>
            <a:pPr>
              <a:buAutoNum type="arabicPeriod"/>
            </a:pPr>
            <a:r>
              <a:rPr lang="en-GB" sz="1200" b="0" i="0" u="none" strike="noStrike" cap="none" dirty="0">
                <a:solidFill>
                  <a:schemeClr val="dk1"/>
                </a:solidFill>
                <a:effectLst/>
                <a:latin typeface="Calibri"/>
                <a:ea typeface="Calibri"/>
                <a:cs typeface="Calibri"/>
                <a:sym typeface="Calibri"/>
              </a:rPr>
              <a:t>Students are encouraged and supported to talk, but are not forced to talk.</a:t>
            </a:r>
          </a:p>
          <a:p>
            <a:pPr>
              <a:buAutoNum type="arabicPeriod"/>
            </a:pPr>
            <a:r>
              <a:rPr lang="en-GB" sz="1200" b="0" i="0" u="none" strike="noStrike" cap="none" dirty="0">
                <a:solidFill>
                  <a:schemeClr val="dk1"/>
                </a:solidFill>
                <a:effectLst/>
                <a:latin typeface="Calibri"/>
                <a:ea typeface="Calibri"/>
                <a:cs typeface="Calibri"/>
                <a:sym typeface="Calibri"/>
              </a:rPr>
              <a:t>The teacher should take on the role of a facilitator, engaging with conversations where necessary and encouraging or steering the conversation where needed. </a:t>
            </a:r>
          </a:p>
          <a:p>
            <a:pPr>
              <a:buAutoNum type="arabicPeriod"/>
            </a:pPr>
            <a:r>
              <a:rPr lang="en-GB" sz="1200" b="0" i="0" u="none" strike="noStrike" cap="none" dirty="0">
                <a:solidFill>
                  <a:schemeClr val="dk1"/>
                </a:solidFill>
                <a:effectLst/>
                <a:latin typeface="Calibri"/>
                <a:ea typeface="Calibri"/>
                <a:cs typeface="Calibri"/>
                <a:sym typeface="Calibri"/>
              </a:rPr>
              <a:t>Students are encouraged to use the language they have to express their ideas (e.g., everyday language, imperfect English, native language), but also to incorporate science specific terminology where this is more accurate or has been taught.</a:t>
            </a:r>
          </a:p>
          <a:p>
            <a:r>
              <a:rPr lang="en-GB" sz="1200" b="0" i="0" u="none" strike="noStrike" cap="none" dirty="0">
                <a:solidFill>
                  <a:schemeClr val="dk1"/>
                </a:solidFill>
                <a:effectLst/>
                <a:latin typeface="Calibri"/>
                <a:ea typeface="Calibri"/>
                <a:cs typeface="Calibri"/>
                <a:sym typeface="Calibri"/>
              </a:rPr>
              <a:t>6. Scientifically inaccurate ideas are not dismissed by the partner or teacher; open discussion and further investigation are relied on to help students construct ideas that support them to progress in their scientific understanding. </a:t>
            </a:r>
          </a:p>
          <a:p>
            <a:r>
              <a:rPr lang="en-GB" sz="1200" b="0" i="0" u="none" strike="noStrike" cap="none" dirty="0">
                <a:solidFill>
                  <a:schemeClr val="dk1"/>
                </a:solidFill>
                <a:effectLst/>
                <a:latin typeface="Calibri"/>
                <a:ea typeface="Calibri"/>
                <a:cs typeface="Calibri"/>
                <a:sym typeface="Calibri"/>
              </a:rPr>
              <a:t>7. Guidelines for behaviour during talk tasks are explicit and frequently reviewed. Rules for students might be:</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Listen carefully to your partner</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Take turns talking.</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Speak one at a time, without interrupting.</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Politely agree or disagree and explain why.</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Politely point out if your partner has used a scientific word incorrectly, if they have explained the science incorrectly, or if there is a more accurate way to describe something.</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If confused, ask questions.</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Stay focused on the discussion topic.</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Respond to one another.</a:t>
            </a:r>
            <a:endParaRPr lang="en-GB" dirty="0"/>
          </a:p>
          <a:p>
            <a:endParaRPr lang="en-GB" dirty="0"/>
          </a:p>
          <a:p>
            <a:endParaRPr lang="en-GB"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11</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5265070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 ethyl ethanoate, ester</a:t>
            </a:r>
          </a:p>
          <a:p>
            <a:r>
              <a:rPr lang="en-GB" dirty="0"/>
              <a:t>B: propanoic acid, carboxylic acid</a:t>
            </a:r>
          </a:p>
          <a:p>
            <a:r>
              <a:rPr lang="en-GB" dirty="0"/>
              <a:t>C: methanol, alcohol</a:t>
            </a:r>
          </a:p>
          <a:p>
            <a:r>
              <a:rPr lang="en-GB" dirty="0"/>
              <a:t>D: propene, alkene</a:t>
            </a:r>
          </a:p>
          <a:p>
            <a:r>
              <a:rPr lang="en-GB" dirty="0"/>
              <a:t>E: butane, alkane</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12</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7346627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baseline="0"/>
              <a:t>Purpose: </a:t>
            </a:r>
            <a:r>
              <a:rPr lang="en-GB" b="0" baseline="0"/>
              <a:t>This is a knowledge drill. The purpose of this is to check that the critical knowledge is secure before pupils move onto independent practice.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a:p>
          <a:p>
            <a:pPr marL="0" marR="0" lvl="0" indent="0" algn="l" defTabSz="914400" rtl="0" eaLnBrk="1" fontAlgn="auto" latinLnBrk="0" hangingPunct="1">
              <a:lnSpc>
                <a:spcPct val="100000"/>
              </a:lnSpc>
              <a:spcBef>
                <a:spcPts val="0"/>
              </a:spcBef>
              <a:spcAft>
                <a:spcPts val="0"/>
              </a:spcAft>
              <a:buClrTx/>
              <a:buSzTx/>
              <a:buFontTx/>
              <a:buNone/>
              <a:tabLst/>
              <a:defRPr/>
            </a:pPr>
            <a:r>
              <a:rPr lang="en-GB" b="1" baseline="0"/>
              <a:t>Suggested guidance:</a:t>
            </a:r>
            <a:r>
              <a:rPr lang="en-GB" b="0" baseline="0"/>
              <a:t> There are a range of ways this could be done depending on time and ability range of the class: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Mini whiteboards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full sentences in exercise books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short answers in exercise books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In the pupil workbook</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pair talk</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cold call</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endParaRPr lang="en-GB" b="1" baseline="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aseline="0"/>
          </a:p>
        </p:txBody>
      </p:sp>
      <p:sp>
        <p:nvSpPr>
          <p:cNvPr id="4" name="Slide Number Placeholder 3"/>
          <p:cNvSpPr>
            <a:spLocks noGrp="1"/>
          </p:cNvSpPr>
          <p:nvPr>
            <p:ph type="sldNum" sz="quarter" idx="10"/>
          </p:nvPr>
        </p:nvSpPr>
        <p:spPr/>
        <p:txBody>
          <a:bodyPr/>
          <a:lstStyle/>
          <a:p>
            <a:fld id="{4B7F327E-D879-4193-B0D7-BEE89950DB5C}" type="slidenum">
              <a:rPr lang="en-GB" smtClean="0"/>
              <a:t>13</a:t>
            </a:fld>
            <a:endParaRPr lang="en-GB"/>
          </a:p>
        </p:txBody>
      </p:sp>
    </p:spTree>
    <p:extLst>
      <p:ext uri="{BB962C8B-B14F-4D97-AF65-F5344CB8AC3E}">
        <p14:creationId xmlns:p14="http://schemas.microsoft.com/office/powerpoint/2010/main" val="27083953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baseline="0"/>
              <a:t>Purpose: </a:t>
            </a:r>
            <a:r>
              <a:rPr lang="en-GB" b="0" baseline="0"/>
              <a:t>This is a knowledge drill. The purpose of this is to check that the critical knowledge is secure before pupils move onto independent practice.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a:p>
          <a:p>
            <a:pPr marL="0" marR="0" lvl="0" indent="0" algn="l" defTabSz="914400" rtl="0" eaLnBrk="1" fontAlgn="auto" latinLnBrk="0" hangingPunct="1">
              <a:lnSpc>
                <a:spcPct val="100000"/>
              </a:lnSpc>
              <a:spcBef>
                <a:spcPts val="0"/>
              </a:spcBef>
              <a:spcAft>
                <a:spcPts val="0"/>
              </a:spcAft>
              <a:buClrTx/>
              <a:buSzTx/>
              <a:buFontTx/>
              <a:buNone/>
              <a:tabLst/>
              <a:defRPr/>
            </a:pPr>
            <a:r>
              <a:rPr lang="en-GB" b="1" baseline="0"/>
              <a:t>Suggested guidance:</a:t>
            </a:r>
            <a:r>
              <a:rPr lang="en-GB" b="0" baseline="0"/>
              <a:t> There are a range of ways this could be done depending on time and ability range of the class: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Mini whiteboards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full sentences in exercise books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short answers in exercise books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In the pupil workbook</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pair talk</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cold call</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endParaRPr lang="en-GB" b="1" baseline="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aseline="0"/>
          </a:p>
        </p:txBody>
      </p:sp>
      <p:sp>
        <p:nvSpPr>
          <p:cNvPr id="4" name="Slide Number Placeholder 3"/>
          <p:cNvSpPr>
            <a:spLocks noGrp="1"/>
          </p:cNvSpPr>
          <p:nvPr>
            <p:ph type="sldNum" sz="quarter" idx="10"/>
          </p:nvPr>
        </p:nvSpPr>
        <p:spPr/>
        <p:txBody>
          <a:bodyPr/>
          <a:lstStyle/>
          <a:p>
            <a:fld id="{4B7F327E-D879-4193-B0D7-BEE89950DB5C}" type="slidenum">
              <a:rPr lang="en-GB" smtClean="0"/>
              <a:t>14</a:t>
            </a:fld>
            <a:endParaRPr lang="en-GB"/>
          </a:p>
        </p:txBody>
      </p:sp>
    </p:spTree>
    <p:extLst>
      <p:ext uri="{BB962C8B-B14F-4D97-AF65-F5344CB8AC3E}">
        <p14:creationId xmlns:p14="http://schemas.microsoft.com/office/powerpoint/2010/main" val="12572516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1" dirty="0"/>
              <a:t>Purpose: </a:t>
            </a:r>
            <a:r>
              <a:rPr lang="en-GB" b="0" dirty="0"/>
              <a:t>The I-We-You section aims to support pupils to build skills that they most commonly need when answering questions associated with this knowledge in the assessment. This section is also used to interleave other content we expect pupils to know at this stage of their education in order that they build a big picture of the science they are learning.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GB" b="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0" dirty="0"/>
              <a:t>For the ‘I’ activity, the teacher should model how to answer the question. They can do this by narrating their thinking process aloud, and making links to learning earlier in the lesson explicit.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0" dirty="0"/>
              <a:t>For the ‘we’ activity, the teacher and students work though a similar example together, in order to prepare students to be able to answer a similar question independently.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0" dirty="0"/>
              <a:t>Opportunities for the ‘you’ activity – independent practise – occur in the activity portion of the lesson once the student is secure enough to process independently.</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15</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1049656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1" dirty="0"/>
              <a:t>Purpose: </a:t>
            </a:r>
            <a:r>
              <a:rPr lang="en-GB" b="0" dirty="0"/>
              <a:t>The I-We-You section aims to support pupils to build skills that they most commonly need when answering questions associated with this knowledge in the assessment. This section is also used to interleave other content we expect pupils to know at this stage of their education in order that they build a big picture of the science they are learning.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GB" b="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0" dirty="0"/>
              <a:t>For the ‘I’ activity, the teacher should model how to answer the question. They can do this by narrating their thinking process aloud, and making links to learning earlier in the lesson explicit.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0" dirty="0"/>
              <a:t>For the ‘we’ activity, the teacher and students work though a similar example together, in order to prepare students to be able to answer a similar question independently.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0" dirty="0"/>
              <a:t>Opportunities for the ‘you’ activity – independent practise – occur in the activity portion of the lesson once the student is secure enough to process independently.</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16</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2654281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1" dirty="0"/>
              <a:t>Purpose: </a:t>
            </a:r>
            <a:r>
              <a:rPr lang="en-GB" b="0" dirty="0"/>
              <a:t>The I-We-You section aims to support pupils to build skills that they most commonly need when answering questions associated with this knowledge in the assessment. This section is also used to interleave other content we expect pupils to know at this stage of their education in order that they build a big picture of the science they are learning.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GB" b="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0" dirty="0"/>
              <a:t>For the ‘I’ activity, the teacher should model how to answer the question. They can do this by narrating their thinking process aloud, and making links to learning earlier in the lesson explicit.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0" dirty="0"/>
              <a:t>For the ‘we’ activity, the teacher and students work though a similar example together, in order to prepare students to be able to answer a similar question independently.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0" dirty="0"/>
              <a:t>Opportunities for the ‘you’ activity – independent practise – occur in the activity portion of the lesson once the student is secure enough to process independently.</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17</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626290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18</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8819643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rtl="0">
              <a:lnSpc>
                <a:spcPct val="100000"/>
              </a:lnSpc>
              <a:spcBef>
                <a:spcPts val="0"/>
              </a:spcBef>
              <a:spcAft>
                <a:spcPts val="0"/>
              </a:spcAft>
              <a:buClr>
                <a:schemeClr val="dk1"/>
              </a:buClr>
              <a:buSzPts val="1200"/>
              <a:buFont typeface="Calibri"/>
              <a:buNone/>
            </a:pPr>
            <a:r>
              <a:rPr lang="en-GB" b="1" dirty="0"/>
              <a:t>Q1. Answer: C</a:t>
            </a:r>
            <a:endParaRPr lang="en-GB" dirty="0"/>
          </a:p>
          <a:p>
            <a:pPr marL="0" marR="0" lvl="0" indent="0" algn="l" rtl="0">
              <a:lnSpc>
                <a:spcPct val="100000"/>
              </a:lnSpc>
              <a:spcBef>
                <a:spcPts val="0"/>
              </a:spcBef>
              <a:spcAft>
                <a:spcPts val="0"/>
              </a:spcAft>
              <a:buClr>
                <a:schemeClr val="dk1"/>
              </a:buClr>
              <a:buSzPts val="1200"/>
              <a:buFont typeface="Calibri"/>
              <a:buNone/>
            </a:pPr>
            <a:r>
              <a:rPr lang="en-GB" b="0" dirty="0"/>
              <a:t>If students answer A or B, they are not clear on the reactants needed to produce an ester. </a:t>
            </a:r>
            <a:r>
              <a:rPr lang="en-GB" b="0" i="1" dirty="0"/>
              <a:t>To fix-it, review the general equation for the formation of an ester. </a:t>
            </a:r>
          </a:p>
          <a:p>
            <a:pPr marL="0" marR="0" lvl="0" indent="0" algn="l" rtl="0">
              <a:lnSpc>
                <a:spcPct val="100000"/>
              </a:lnSpc>
              <a:spcBef>
                <a:spcPts val="0"/>
              </a:spcBef>
              <a:spcAft>
                <a:spcPts val="0"/>
              </a:spcAft>
              <a:buClr>
                <a:schemeClr val="dk1"/>
              </a:buClr>
              <a:buSzPts val="1200"/>
              <a:buFont typeface="+mj-lt"/>
              <a:buNone/>
            </a:pPr>
            <a:r>
              <a:rPr lang="en-GB" b="1" i="0" dirty="0"/>
              <a:t>Q2. </a:t>
            </a:r>
            <a:r>
              <a:rPr lang="en-GB" b="1" dirty="0"/>
              <a:t>Answer: B</a:t>
            </a:r>
          </a:p>
          <a:p>
            <a:pPr marL="0" marR="0" lvl="0" indent="0" algn="l" rtl="0">
              <a:lnSpc>
                <a:spcPct val="100000"/>
              </a:lnSpc>
              <a:spcBef>
                <a:spcPts val="0"/>
              </a:spcBef>
              <a:spcAft>
                <a:spcPts val="0"/>
              </a:spcAft>
              <a:buClr>
                <a:schemeClr val="dk1"/>
              </a:buClr>
              <a:buSzPts val="1200"/>
              <a:buFont typeface="+mj-lt"/>
              <a:buNone/>
            </a:pPr>
            <a:r>
              <a:rPr lang="en-GB" b="0" dirty="0"/>
              <a:t>If students answer A, they have recognised the second part of the ester name but not the first. If students answer C, they have recognised the first part of the ester name but not the first. </a:t>
            </a:r>
            <a:r>
              <a:rPr lang="en-GB" b="0" i="1" dirty="0"/>
              <a:t>To fix it, review the naming convention used for naming esters. Students are only expected to know ethyl ethanoate but an understanding of the naming can help consolidate the reactants that were involved. </a:t>
            </a:r>
          </a:p>
          <a:p>
            <a:pPr marL="0" marR="0" lvl="0" indent="0" algn="l" rtl="0">
              <a:lnSpc>
                <a:spcPct val="100000"/>
              </a:lnSpc>
              <a:spcBef>
                <a:spcPts val="0"/>
              </a:spcBef>
              <a:spcAft>
                <a:spcPts val="0"/>
              </a:spcAft>
              <a:buClr>
                <a:schemeClr val="dk1"/>
              </a:buClr>
              <a:buSzPts val="1200"/>
              <a:buFont typeface="+mj-lt"/>
              <a:buNone/>
            </a:pPr>
            <a:r>
              <a:rPr lang="en-GB" b="1" i="0" dirty="0"/>
              <a:t>Q3. </a:t>
            </a:r>
            <a:r>
              <a:rPr lang="en-GB" b="1" dirty="0"/>
              <a:t>Answer: C</a:t>
            </a:r>
          </a:p>
          <a:p>
            <a:pPr marL="0" marR="0" lvl="0" indent="0" algn="l" rtl="0">
              <a:lnSpc>
                <a:spcPct val="100000"/>
              </a:lnSpc>
              <a:spcBef>
                <a:spcPts val="0"/>
              </a:spcBef>
              <a:spcAft>
                <a:spcPts val="0"/>
              </a:spcAft>
              <a:buClr>
                <a:schemeClr val="dk1"/>
              </a:buClr>
              <a:buSzPts val="1200"/>
              <a:buFont typeface="+mj-lt"/>
              <a:buNone/>
            </a:pPr>
            <a:r>
              <a:rPr lang="en-GB" b="0" dirty="0"/>
              <a:t>If students answer A or B, they are not clear on the uses of esters versus alcohols. </a:t>
            </a:r>
            <a:r>
              <a:rPr lang="en-GB" b="0" i="1" dirty="0"/>
              <a:t>To fix it, review the uses of different homologous series. </a:t>
            </a:r>
            <a:endParaRPr lang="en-GB" i="1"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23</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6206891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0" name="Google Shape;80;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2400"/>
              <a:buFont typeface="Arial"/>
              <a:buNone/>
              <a:tabLst/>
              <a:defRPr/>
            </a:pPr>
            <a:r>
              <a:rPr lang="en-GB" sz="1200" b="1" i="0" u="none" strike="noStrike" cap="none" dirty="0">
                <a:solidFill>
                  <a:srgbClr val="1F3864"/>
                </a:solidFill>
                <a:latin typeface="Century Gothic"/>
                <a:ea typeface="Century Gothic"/>
                <a:cs typeface="Century Gothic"/>
                <a:sym typeface="Century Gothic"/>
              </a:rPr>
              <a:t>Big idea: Reactions rearrange matter</a:t>
            </a:r>
          </a:p>
          <a:p>
            <a:pPr marL="0" marR="0" lvl="0" indent="0" algn="l" rtl="0">
              <a:lnSpc>
                <a:spcPct val="100000"/>
              </a:lnSpc>
              <a:spcBef>
                <a:spcPts val="0"/>
              </a:spcBef>
              <a:spcAft>
                <a:spcPts val="0"/>
              </a:spcAft>
              <a:buClr>
                <a:srgbClr val="000000"/>
              </a:buClr>
              <a:buSzPts val="2400"/>
              <a:buFont typeface="Arial"/>
              <a:buNone/>
            </a:pPr>
            <a:endParaRPr lang="en-GB" sz="1200" b="1" i="0" u="none" strike="noStrike" cap="none" dirty="0">
              <a:solidFill>
                <a:srgbClr val="1F3864"/>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2400"/>
              <a:buFont typeface="Arial"/>
              <a:buNone/>
            </a:pPr>
            <a:r>
              <a:rPr lang="en-GB" sz="1200" b="1" i="0" u="none" strike="noStrike" cap="none" dirty="0">
                <a:solidFill>
                  <a:srgbClr val="1F3864"/>
                </a:solidFill>
                <a:latin typeface="Century Gothic"/>
                <a:ea typeface="Century Gothic"/>
                <a:cs typeface="Century Gothic"/>
                <a:sym typeface="Century Gothic"/>
              </a:rPr>
              <a:t>Foundation: </a:t>
            </a:r>
            <a:r>
              <a:rPr lang="en-GB" sz="1200" b="0" i="0" u="none" strike="noStrike" cap="none" dirty="0">
                <a:solidFill>
                  <a:srgbClr val="1F3864"/>
                </a:solidFill>
                <a:latin typeface="Century Gothic"/>
                <a:ea typeface="Century Gothic"/>
                <a:cs typeface="Century Gothic"/>
                <a:sym typeface="Century Gothic"/>
              </a:rPr>
              <a:t>State the formula of ethanoic acid.</a:t>
            </a:r>
          </a:p>
          <a:p>
            <a:pPr marL="0" marR="0" lvl="0" indent="0" algn="l" rtl="0">
              <a:lnSpc>
                <a:spcPct val="100000"/>
              </a:lnSpc>
              <a:spcBef>
                <a:spcPts val="0"/>
              </a:spcBef>
              <a:spcAft>
                <a:spcPts val="0"/>
              </a:spcAft>
              <a:buClr>
                <a:srgbClr val="000000"/>
              </a:buClr>
              <a:buSzPts val="2400"/>
              <a:buFont typeface="Arial"/>
              <a:buNone/>
            </a:pPr>
            <a:r>
              <a:rPr lang="en-GB" sz="1200" b="1" i="0" u="none" strike="noStrike" cap="none" dirty="0">
                <a:solidFill>
                  <a:srgbClr val="7030A0"/>
                </a:solidFill>
                <a:latin typeface="Century Gothic"/>
                <a:ea typeface="Century Gothic"/>
                <a:cs typeface="Century Gothic"/>
                <a:sym typeface="Century Gothic"/>
              </a:rPr>
              <a:t>Stretch: </a:t>
            </a:r>
            <a:r>
              <a:rPr lang="en-GB" sz="1200" b="0" i="0" u="none" strike="noStrike" cap="none" dirty="0">
                <a:solidFill>
                  <a:srgbClr val="7030A0"/>
                </a:solidFill>
                <a:latin typeface="Century Gothic"/>
                <a:ea typeface="Century Gothic"/>
                <a:cs typeface="Century Gothic"/>
                <a:sym typeface="Century Gothic"/>
              </a:rPr>
              <a:t>Explain what is meant by a functional group. </a:t>
            </a:r>
          </a:p>
          <a:p>
            <a:pPr marL="0" marR="0" lvl="0" indent="0" algn="l" rtl="0">
              <a:lnSpc>
                <a:spcPct val="100000"/>
              </a:lnSpc>
              <a:spcBef>
                <a:spcPts val="0"/>
              </a:spcBef>
              <a:spcAft>
                <a:spcPts val="0"/>
              </a:spcAft>
              <a:buClr>
                <a:srgbClr val="000000"/>
              </a:buClr>
              <a:buSzPts val="2400"/>
              <a:buFont typeface="Arial"/>
              <a:buNone/>
            </a:pPr>
            <a:endParaRPr lang="en-GB" dirty="0"/>
          </a:p>
          <a:p>
            <a:pPr marL="0" lvl="0" indent="0" algn="l" rtl="0">
              <a:lnSpc>
                <a:spcPct val="100000"/>
              </a:lnSpc>
              <a:spcBef>
                <a:spcPts val="0"/>
              </a:spcBef>
              <a:spcAft>
                <a:spcPts val="0"/>
              </a:spcAft>
              <a:buSzPts val="1400"/>
              <a:buNone/>
            </a:pPr>
            <a:r>
              <a:rPr lang="en-GB" b="1" dirty="0"/>
              <a:t>Answers:</a:t>
            </a:r>
          </a:p>
          <a:p>
            <a:pPr marL="0" lvl="0" indent="0" algn="l" rtl="0">
              <a:lnSpc>
                <a:spcPct val="100000"/>
              </a:lnSpc>
              <a:spcBef>
                <a:spcPts val="0"/>
              </a:spcBef>
              <a:spcAft>
                <a:spcPts val="0"/>
              </a:spcAft>
              <a:buSzPts val="1400"/>
              <a:buNone/>
            </a:pPr>
            <a:r>
              <a:rPr lang="en-GB" dirty="0"/>
              <a:t>Foundation: CH</a:t>
            </a:r>
            <a:r>
              <a:rPr lang="en-GB" baseline="-25000" dirty="0"/>
              <a:t>3</a:t>
            </a:r>
            <a:r>
              <a:rPr lang="en-GB" dirty="0"/>
              <a:t>COOH</a:t>
            </a:r>
            <a:endParaRPr lang="en-GB" sz="1200" b="0" i="0" u="none" strike="noStrike" cap="none" baseline="-25000" dirty="0">
              <a:solidFill>
                <a:srgbClr val="1F3864"/>
              </a:solidFill>
              <a:latin typeface="Century Gothic"/>
              <a:sym typeface="Century Gothic"/>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dirty="0"/>
              <a:t>Stretch: </a:t>
            </a:r>
            <a:r>
              <a:rPr lang="en-GB" sz="1200" b="0" i="0" u="none" strike="noStrike" cap="none" dirty="0">
                <a:solidFill>
                  <a:srgbClr val="1F3864"/>
                </a:solidFill>
                <a:latin typeface="Century Gothic"/>
                <a:sym typeface="Century Gothic"/>
              </a:rPr>
              <a:t>The series of atoms that is found in a given homologous series and is responsible for the chemical properties. </a:t>
            </a:r>
            <a:endParaRPr lang="en-GB" dirty="0"/>
          </a:p>
          <a:p>
            <a:pPr marL="0" lvl="0" indent="0" algn="l" rtl="0">
              <a:lnSpc>
                <a:spcPct val="100000"/>
              </a:lnSpc>
              <a:spcBef>
                <a:spcPts val="0"/>
              </a:spcBef>
              <a:spcAft>
                <a:spcPts val="0"/>
              </a:spcAft>
              <a:buSzPts val="1400"/>
              <a:buNone/>
            </a:pPr>
            <a:endParaRPr dirty="0"/>
          </a:p>
        </p:txBody>
      </p:sp>
      <p:sp>
        <p:nvSpPr>
          <p:cNvPr id="81" name="Google Shape;81;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GB"/>
              <a:t>2</a:t>
            </a:fld>
            <a:endParaRPr/>
          </a:p>
        </p:txBody>
      </p:sp>
    </p:spTree>
    <p:extLst>
      <p:ext uri="{BB962C8B-B14F-4D97-AF65-F5344CB8AC3E}">
        <p14:creationId xmlns:p14="http://schemas.microsoft.com/office/powerpoint/2010/main" val="14804895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24</a:t>
            </a:fld>
            <a:endParaRPr lang="en-GB" sz="1200" b="0" i="0" u="none" strike="noStrike" cap="none"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7104212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0" name="Google Shape;80;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2400"/>
              <a:buFont typeface="Arial"/>
              <a:buNone/>
              <a:tabLst/>
              <a:defRPr/>
            </a:pPr>
            <a:endParaRPr lang="en-GB" sz="1200" b="0" i="0" u="none" strike="noStrike" cap="none" baseline="0" dirty="0">
              <a:solidFill>
                <a:srgbClr val="1F3864"/>
              </a:solidFill>
              <a:latin typeface="Century Gothic"/>
              <a:sym typeface="Century Gothic"/>
            </a:endParaRPr>
          </a:p>
        </p:txBody>
      </p:sp>
      <p:sp>
        <p:nvSpPr>
          <p:cNvPr id="81" name="Google Shape;81;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GB"/>
              <a:t>3</a:t>
            </a:fld>
            <a:endParaRPr/>
          </a:p>
        </p:txBody>
      </p:sp>
    </p:spTree>
    <p:extLst>
      <p:ext uri="{BB962C8B-B14F-4D97-AF65-F5344CB8AC3E}">
        <p14:creationId xmlns:p14="http://schemas.microsoft.com/office/powerpoint/2010/main" val="29943511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0" name="Google Shape;80;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2400"/>
              <a:buFont typeface="Arial"/>
              <a:buNone/>
              <a:tabLst/>
              <a:defRPr/>
            </a:pPr>
            <a:endParaRPr lang="en-GB" sz="1200" dirty="0">
              <a:solidFill>
                <a:schemeClr val="dk1"/>
              </a:solidFill>
              <a:latin typeface="Century Gothic"/>
              <a:ea typeface="Century Gothic"/>
              <a:cs typeface="Century Gothic"/>
              <a:sym typeface="Century Gothic"/>
            </a:endParaRPr>
          </a:p>
        </p:txBody>
      </p:sp>
      <p:sp>
        <p:nvSpPr>
          <p:cNvPr id="81" name="Google Shape;81;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GB"/>
              <a:t>4</a:t>
            </a:fld>
            <a:endParaRPr/>
          </a:p>
        </p:txBody>
      </p:sp>
    </p:spTree>
    <p:extLst>
      <p:ext uri="{BB962C8B-B14F-4D97-AF65-F5344CB8AC3E}">
        <p14:creationId xmlns:p14="http://schemas.microsoft.com/office/powerpoint/2010/main" val="21132914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1" kern="1200" dirty="0">
                <a:solidFill>
                  <a:schemeClr val="tx1"/>
                </a:solidFill>
                <a:effectLst/>
                <a:latin typeface="+mn-lt"/>
                <a:ea typeface="+mn-ea"/>
                <a:cs typeface="+mn-cs"/>
              </a:rPr>
              <a:t>Big Idea: Structure Determines Properties</a:t>
            </a:r>
          </a:p>
          <a:p>
            <a:r>
              <a:rPr lang="en-GB" sz="1200" b="0" kern="1200" dirty="0">
                <a:solidFill>
                  <a:schemeClr val="tx1"/>
                </a:solidFill>
                <a:effectLst/>
                <a:latin typeface="+mn-lt"/>
                <a:ea typeface="+mn-ea"/>
                <a:cs typeface="+mn-cs"/>
              </a:rPr>
              <a:t>In this lesson, students will further develop their understanding of alcohols and carboxylic acids and consolidate their knowledge of different homologous series and uses. </a:t>
            </a:r>
          </a:p>
          <a:p>
            <a:endParaRPr lang="en-GB" sz="1200" kern="1200" dirty="0">
              <a:solidFill>
                <a:schemeClr val="tx1"/>
              </a:solidFill>
              <a:effectLst/>
              <a:latin typeface="+mn-lt"/>
              <a:ea typeface="+mn-ea"/>
              <a:cs typeface="+mn-cs"/>
            </a:endParaRPr>
          </a:p>
          <a:p>
            <a:r>
              <a:rPr lang="en-GB" sz="1200" b="1" kern="1200" dirty="0">
                <a:solidFill>
                  <a:schemeClr val="tx1"/>
                </a:solidFill>
                <a:effectLst/>
                <a:latin typeface="+mn-lt"/>
                <a:ea typeface="+mn-ea"/>
                <a:cs typeface="+mn-cs"/>
              </a:rPr>
              <a:t>Suggested Hook:</a:t>
            </a:r>
          </a:p>
          <a:p>
            <a:r>
              <a:rPr lang="en-GB" sz="1200" b="0" i="0" kern="1200" dirty="0">
                <a:solidFill>
                  <a:schemeClr val="tx1"/>
                </a:solidFill>
                <a:effectLst/>
                <a:latin typeface="+mn-lt"/>
                <a:ea typeface="+mn-ea"/>
                <a:cs typeface="+mn-cs"/>
              </a:rPr>
              <a:t>If possible, you can show students a perfumed product with the ingredients list, including various different esters. </a:t>
            </a:r>
          </a:p>
        </p:txBody>
      </p:sp>
      <p:sp>
        <p:nvSpPr>
          <p:cNvPr id="4" name="Slide Number Placeholder 3"/>
          <p:cNvSpPr>
            <a:spLocks noGrp="1"/>
          </p:cNvSpPr>
          <p:nvPr>
            <p:ph type="sldNum" sz="quarter" idx="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B7C1065-6FAC-EB47-82DC-34C50BE3F4B9}" type="slidenum">
              <a:rPr kumimoji="0" lang="en-US" sz="1800" b="0" i="0" u="none" strike="noStrike" kern="1200" cap="none" spc="0" normalizeH="0" baseline="0" noProof="0" smtClean="0">
                <a:ln>
                  <a:noFill/>
                </a:ln>
                <a:solidFill>
                  <a:srgbClr val="000000"/>
                </a:solidFill>
                <a:effectLst/>
                <a:uLnTx/>
                <a:uFillTx/>
                <a:latin typeface="Arial"/>
                <a:ea typeface="+mn-ea"/>
                <a:cs typeface="Arial"/>
                <a:sym typeface="Arial"/>
              </a:rPr>
              <a:pPr marL="0" marR="0" lvl="0" indent="0" algn="l" defTabSz="914400" rtl="0" eaLnBrk="1" fontAlgn="auto" latinLnBrk="0" hangingPunct="1">
                <a:lnSpc>
                  <a:spcPct val="100000"/>
                </a:lnSpc>
                <a:spcBef>
                  <a:spcPts val="0"/>
                </a:spcBef>
                <a:spcAft>
                  <a:spcPts val="0"/>
                </a:spcAft>
                <a:buClrTx/>
                <a:buSzTx/>
                <a:buFontTx/>
                <a:buNone/>
                <a:tabLst/>
                <a:defRPr/>
              </a:pPr>
              <a:t>5</a:t>
            </a:fld>
            <a:endParaRPr kumimoji="0" lang="en-US" sz="1800" b="0" i="0" u="none" strike="noStrike" kern="1200" cap="none" spc="0" normalizeH="0" baseline="0" noProof="0">
              <a:ln>
                <a:noFill/>
              </a:ln>
              <a:solidFill>
                <a:srgbClr val="000000"/>
              </a:solidFill>
              <a:effectLst/>
              <a:uLnTx/>
              <a:uFillTx/>
              <a:latin typeface="Arial"/>
              <a:ea typeface="+mn-ea"/>
              <a:cs typeface="Arial"/>
              <a:sym typeface="Arial"/>
            </a:endParaRPr>
          </a:p>
        </p:txBody>
      </p:sp>
    </p:spTree>
    <p:extLst>
      <p:ext uri="{BB962C8B-B14F-4D97-AF65-F5344CB8AC3E}">
        <p14:creationId xmlns:p14="http://schemas.microsoft.com/office/powerpoint/2010/main" val="19567484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Guidance:</a:t>
            </a:r>
          </a:p>
          <a:p>
            <a:r>
              <a:rPr lang="en-US" b="0" dirty="0"/>
              <a:t>See unit overview document and planning guidance to see how these objectives are typically assessed at GCSE, including examples of what students should be able to do following this lesson.</a:t>
            </a:r>
          </a:p>
          <a:p>
            <a:r>
              <a:rPr lang="en-US" b="1" dirty="0"/>
              <a:t>Planning for different needs:</a:t>
            </a:r>
          </a:p>
          <a:p>
            <a:r>
              <a:rPr lang="en-US" b="0" dirty="0"/>
              <a:t>The learning objectives given on this slide are suggested based on the most common requirements for exams, however they can be adapted based on the needs of different classes.</a:t>
            </a:r>
          </a:p>
          <a:p>
            <a:r>
              <a:rPr lang="en-US" b="0" dirty="0"/>
              <a:t>For best practice, the unit preparation booklet should be used to determine the appropriate focus of lessons within the unit. </a:t>
            </a:r>
          </a:p>
          <a:p>
            <a:r>
              <a:rPr lang="en-US" b="0" dirty="0"/>
              <a:t>While it is not possible to explicitly split content into levelled grades, we recommend that lesson objectives can be classified as critical, core or stretch. </a:t>
            </a:r>
          </a:p>
          <a:p>
            <a:r>
              <a:rPr lang="en-US" b="0" i="1" dirty="0"/>
              <a:t>Critical</a:t>
            </a:r>
            <a:r>
              <a:rPr lang="en-US" b="0" dirty="0"/>
              <a:t>: the content or skill is essential for all students to be able to progress.</a:t>
            </a:r>
          </a:p>
          <a:p>
            <a:r>
              <a:rPr lang="en-US" b="0" i="1" dirty="0"/>
              <a:t>Core</a:t>
            </a:r>
            <a:r>
              <a:rPr lang="en-US" b="0" dirty="0"/>
              <a:t>: the content or skill is important for students to progress, but other opportunities may be available to revisit it.</a:t>
            </a:r>
          </a:p>
          <a:p>
            <a:r>
              <a:rPr lang="en-US" b="0" i="1" dirty="0"/>
              <a:t>Stretch</a:t>
            </a:r>
            <a:r>
              <a:rPr lang="en-US" b="0" dirty="0"/>
              <a:t>: the content or skill may not be essential for all students but is important for students aiming for the highest grades. </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b="0" i="1" dirty="0"/>
              <a:t>Key skill: </a:t>
            </a:r>
            <a:r>
              <a:rPr lang="en-US" b="0" dirty="0"/>
              <a:t>this is a crucial skill being developed in this unit as part of the skill mapping</a:t>
            </a:r>
          </a:p>
          <a:p>
            <a:endParaRPr lang="en-US" dirty="0"/>
          </a:p>
          <a:p>
            <a:r>
              <a:rPr lang="en-GB" sz="1800" b="1" dirty="0">
                <a:effectLst/>
                <a:highlight>
                  <a:srgbClr val="00FF00"/>
                </a:highlight>
                <a:latin typeface="Century Gothic" panose="020B0502020202020204" pitchFamily="34" charset="0"/>
                <a:ea typeface="Calibri" panose="020F0502020204030204" pitchFamily="34" charset="0"/>
                <a:cs typeface="Arial" panose="020B0604020202020204" pitchFamily="34" charset="0"/>
              </a:rPr>
              <a:t>C5.1.11 Lesson Objectives:</a:t>
            </a:r>
          </a:p>
          <a:p>
            <a:r>
              <a:rPr lang="en-US" sz="1800" dirty="0">
                <a:latin typeface="Century Gothic" panose="020B0502020202020204" pitchFamily="34" charset="0"/>
              </a:rPr>
              <a:t>Core: Describe how esters are formed</a:t>
            </a:r>
          </a:p>
          <a:p>
            <a:r>
              <a:rPr lang="en-US" sz="1800" dirty="0">
                <a:latin typeface="Century Gothic" panose="020B0502020202020204" pitchFamily="34" charset="0"/>
              </a:rPr>
              <a:t>Critical: State the general equation for the formation of esters</a:t>
            </a:r>
          </a:p>
          <a:p>
            <a:r>
              <a:rPr lang="en-US" sz="1800">
                <a:latin typeface="Century Gothic" panose="020B0502020202020204" pitchFamily="34" charset="0"/>
              </a:rPr>
              <a:t>Core: Describe </a:t>
            </a:r>
            <a:r>
              <a:rPr lang="en-US" sz="1800" dirty="0">
                <a:latin typeface="Century Gothic" panose="020B0502020202020204" pitchFamily="34" charset="0"/>
              </a:rPr>
              <a:t>uses of esters</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6</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7833245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1" name="Google Shape;101;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1200"/>
              <a:buFont typeface="Calibri"/>
              <a:buNone/>
              <a:tabLst/>
              <a:defRPr/>
            </a:pPr>
            <a:r>
              <a:rPr lang="en-GB" b="1" dirty="0"/>
              <a:t>Purpose: </a:t>
            </a:r>
            <a:r>
              <a:rPr lang="en-GB" dirty="0"/>
              <a:t>to spend time on any gaps identified in previous learning from previous exit ticket.</a:t>
            </a:r>
          </a:p>
          <a:p>
            <a:pPr marL="0" marR="0" lvl="0" indent="0" algn="l" defTabSz="914400" rtl="0" eaLnBrk="1" fontAlgn="auto" latinLnBrk="0" hangingPunct="1">
              <a:lnSpc>
                <a:spcPct val="100000"/>
              </a:lnSpc>
              <a:spcBef>
                <a:spcPts val="0"/>
              </a:spcBef>
              <a:spcAft>
                <a:spcPts val="0"/>
              </a:spcAft>
              <a:buClr>
                <a:schemeClr val="dk1"/>
              </a:buClr>
              <a:buSzPts val="1200"/>
              <a:buFont typeface="Calibri"/>
              <a:buNone/>
              <a:tabLst/>
              <a:defRPr/>
            </a:pPr>
            <a:endParaRPr lang="en-GB" b="1" dirty="0"/>
          </a:p>
          <a:p>
            <a:pPr marL="0" marR="0" lvl="0" indent="0" algn="l" rtl="0">
              <a:lnSpc>
                <a:spcPct val="100000"/>
              </a:lnSpc>
              <a:spcBef>
                <a:spcPts val="0"/>
              </a:spcBef>
              <a:spcAft>
                <a:spcPts val="0"/>
              </a:spcAft>
              <a:buClr>
                <a:schemeClr val="dk1"/>
              </a:buClr>
              <a:buSzPts val="1200"/>
              <a:buFont typeface="+mj-lt"/>
              <a:buNone/>
            </a:pPr>
            <a:r>
              <a:rPr lang="en-GB" b="1" dirty="0"/>
              <a:t>Guidance from previous exit ticket:</a:t>
            </a:r>
          </a:p>
          <a:p>
            <a:pPr marL="0" marR="0" lvl="0" indent="0" algn="l" rtl="0">
              <a:lnSpc>
                <a:spcPct val="100000"/>
              </a:lnSpc>
              <a:spcBef>
                <a:spcPts val="0"/>
              </a:spcBef>
              <a:spcAft>
                <a:spcPts val="0"/>
              </a:spcAft>
              <a:buClr>
                <a:schemeClr val="dk1"/>
              </a:buClr>
              <a:buSzPts val="1200"/>
              <a:buFont typeface="Calibri"/>
              <a:buNone/>
            </a:pPr>
            <a:r>
              <a:rPr lang="en-GB" b="1" dirty="0"/>
              <a:t>Q1. Answer: B</a:t>
            </a:r>
            <a:endParaRPr lang="en-GB" dirty="0"/>
          </a:p>
          <a:p>
            <a:pPr marL="0" marR="0" lvl="0" indent="0" algn="l" rtl="0">
              <a:lnSpc>
                <a:spcPct val="100000"/>
              </a:lnSpc>
              <a:spcBef>
                <a:spcPts val="0"/>
              </a:spcBef>
              <a:spcAft>
                <a:spcPts val="0"/>
              </a:spcAft>
              <a:buClr>
                <a:schemeClr val="dk1"/>
              </a:buClr>
              <a:buSzPts val="1200"/>
              <a:buFont typeface="Calibri"/>
              <a:buNone/>
            </a:pPr>
            <a:r>
              <a:rPr lang="en-GB" b="0" dirty="0"/>
              <a:t>If students answer A, they have confused the functional groups of the alcohols and carboxylic acids. If students answer C, they have confused the naming of salts with the functional group, which is also a common mistake. </a:t>
            </a:r>
            <a:r>
              <a:rPr lang="en-GB" b="0" i="1" dirty="0"/>
              <a:t>To fix-it, review the names and formulae of functional groups from different homologous series.  </a:t>
            </a:r>
          </a:p>
          <a:p>
            <a:pPr marL="0" marR="0" lvl="0" indent="0" algn="l" rtl="0">
              <a:lnSpc>
                <a:spcPct val="100000"/>
              </a:lnSpc>
              <a:spcBef>
                <a:spcPts val="0"/>
              </a:spcBef>
              <a:spcAft>
                <a:spcPts val="0"/>
              </a:spcAft>
              <a:buClr>
                <a:schemeClr val="dk1"/>
              </a:buClr>
              <a:buSzPts val="1200"/>
              <a:buFont typeface="+mj-lt"/>
              <a:buNone/>
            </a:pPr>
            <a:r>
              <a:rPr lang="en-GB" b="1" i="0" dirty="0"/>
              <a:t>Q2. </a:t>
            </a:r>
            <a:r>
              <a:rPr lang="en-GB" b="1" dirty="0"/>
              <a:t>Answer: B</a:t>
            </a:r>
          </a:p>
          <a:p>
            <a:pPr marL="0" marR="0" lvl="0" indent="0" algn="l" rtl="0">
              <a:lnSpc>
                <a:spcPct val="100000"/>
              </a:lnSpc>
              <a:spcBef>
                <a:spcPts val="0"/>
              </a:spcBef>
              <a:spcAft>
                <a:spcPts val="0"/>
              </a:spcAft>
              <a:buClr>
                <a:schemeClr val="dk1"/>
              </a:buClr>
              <a:buSzPts val="1200"/>
              <a:buFont typeface="+mj-lt"/>
              <a:buNone/>
            </a:pPr>
            <a:r>
              <a:rPr lang="en-GB" b="0" dirty="0"/>
              <a:t>If students answer A, they have made the common mistake of ignoring the carbon from the functional group. If students answer C, they are not secure with the naming convention prefixes for organic compounds. </a:t>
            </a:r>
            <a:r>
              <a:rPr lang="en-GB" b="0" i="1" dirty="0"/>
              <a:t>To fix it, review the prefixes used for different numbers of carbon atoms and give students practice identifying and drawing their displayed formulae.</a:t>
            </a:r>
          </a:p>
          <a:p>
            <a:pPr marL="0" marR="0" lvl="0" indent="0" algn="l" rtl="0">
              <a:lnSpc>
                <a:spcPct val="100000"/>
              </a:lnSpc>
              <a:spcBef>
                <a:spcPts val="0"/>
              </a:spcBef>
              <a:spcAft>
                <a:spcPts val="0"/>
              </a:spcAft>
              <a:buClr>
                <a:schemeClr val="dk1"/>
              </a:buClr>
              <a:buSzPts val="1200"/>
              <a:buFont typeface="+mj-lt"/>
              <a:buNone/>
            </a:pPr>
            <a:r>
              <a:rPr lang="en-GB" b="1" i="0" dirty="0"/>
              <a:t>Q3. </a:t>
            </a:r>
            <a:r>
              <a:rPr lang="en-GB" b="1" dirty="0"/>
              <a:t>Answer: A</a:t>
            </a:r>
          </a:p>
          <a:p>
            <a:pPr marL="0" marR="0" lvl="0" indent="0" algn="l" rtl="0">
              <a:lnSpc>
                <a:spcPct val="100000"/>
              </a:lnSpc>
              <a:spcBef>
                <a:spcPts val="0"/>
              </a:spcBef>
              <a:spcAft>
                <a:spcPts val="0"/>
              </a:spcAft>
              <a:buClr>
                <a:schemeClr val="dk1"/>
              </a:buClr>
              <a:buSzPts val="1200"/>
              <a:buFont typeface="+mj-lt"/>
              <a:buNone/>
            </a:pPr>
            <a:r>
              <a:rPr lang="en-GB" b="0" dirty="0"/>
              <a:t>If students answer B or C, they have not identified the products of acid and carbonate reactions. </a:t>
            </a:r>
            <a:r>
              <a:rPr lang="en-GB" b="0" i="1" dirty="0"/>
              <a:t>To fix it, review the general equations for reactions between acids and metals, acids and alkalis and acids and metal carbonates. </a:t>
            </a:r>
            <a:endParaRPr lang="en-GB" i="1" dirty="0"/>
          </a:p>
          <a:p>
            <a:pPr marL="0" marR="0" lvl="0" indent="0" algn="l" rtl="0">
              <a:lnSpc>
                <a:spcPct val="100000"/>
              </a:lnSpc>
              <a:spcBef>
                <a:spcPts val="0"/>
              </a:spcBef>
              <a:spcAft>
                <a:spcPts val="0"/>
              </a:spcAft>
              <a:buClr>
                <a:schemeClr val="dk1"/>
              </a:buClr>
              <a:buSzPts val="1200"/>
              <a:buFont typeface="+mj-lt"/>
              <a:buNone/>
            </a:pPr>
            <a:endParaRPr lang="en-GB" b="1" dirty="0"/>
          </a:p>
        </p:txBody>
      </p:sp>
      <p:sp>
        <p:nvSpPr>
          <p:cNvPr id="102" name="Google Shape;102;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GB"/>
              <a:t>7</a:t>
            </a:fld>
            <a:endParaRPr/>
          </a:p>
        </p:txBody>
      </p:sp>
    </p:spTree>
    <p:extLst>
      <p:ext uri="{BB962C8B-B14F-4D97-AF65-F5344CB8AC3E}">
        <p14:creationId xmlns:p14="http://schemas.microsoft.com/office/powerpoint/2010/main" val="15049331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1" dirty="0"/>
              <a:t>Suggested exposition:</a:t>
            </a:r>
          </a:p>
          <a:p>
            <a:r>
              <a:rPr lang="en-GB" dirty="0"/>
              <a:t>In the last lesson we looked at carboxylic acids. </a:t>
            </a:r>
          </a:p>
          <a:p>
            <a:r>
              <a:rPr lang="en-GB" dirty="0"/>
              <a:t>Carboxylic acids can react with alcohols to form esters.</a:t>
            </a:r>
          </a:p>
          <a:p>
            <a:r>
              <a:rPr lang="en-GB" dirty="0"/>
              <a:t>Esters are another homologous series of organic compounds.</a:t>
            </a:r>
          </a:p>
          <a:p>
            <a:r>
              <a:rPr lang="en-GB" b="1" dirty="0"/>
              <a:t>If possible, it is useful to let students smell a couple of different esters. Please consult CLEAPPS for most up to date guidance, but some suggestions are:</a:t>
            </a:r>
          </a:p>
          <a:p>
            <a:r>
              <a:rPr lang="en-GB" b="0" dirty="0"/>
              <a:t>butyl butanoate, which smells like pineapple</a:t>
            </a:r>
          </a:p>
          <a:p>
            <a:r>
              <a:rPr lang="en-GB" b="0" dirty="0"/>
              <a:t>ethyl butanoate, which smells like banana</a:t>
            </a:r>
          </a:p>
          <a:p>
            <a:r>
              <a:rPr lang="en-GB" b="0" dirty="0"/>
              <a:t>ethyl heptanoate, which smells like apricot</a:t>
            </a:r>
          </a:p>
          <a:p>
            <a:endParaRPr lang="en-GB" b="0" dirty="0"/>
          </a:p>
          <a:p>
            <a:r>
              <a:rPr lang="en-GB" b="0" dirty="0"/>
              <a:t>Esters generally have fruity smells, so they are often used in different scented products. They are also useful as solvents. </a:t>
            </a:r>
          </a:p>
          <a:p>
            <a:r>
              <a:rPr lang="en-GB" b="0" i="1" dirty="0"/>
              <a:t>What is a solvent?</a:t>
            </a:r>
          </a:p>
          <a:p>
            <a:r>
              <a:rPr lang="en-GB" b="1" i="1" dirty="0"/>
              <a:t>A substance (liquid) in which a solute can dissolve. </a:t>
            </a:r>
          </a:p>
          <a:p>
            <a:endParaRPr lang="en-GB" b="1" i="1" dirty="0"/>
          </a:p>
          <a:p>
            <a:r>
              <a:rPr lang="en-GB" b="0" i="0" dirty="0"/>
              <a:t>The general equation for the formation of esters is:</a:t>
            </a:r>
          </a:p>
          <a:p>
            <a:r>
              <a:rPr lang="en-GB" b="0" i="0" dirty="0"/>
              <a:t>alcohol + carboxylic acid </a:t>
            </a:r>
            <a:r>
              <a:rPr lang="en-GB" b="0" i="0" dirty="0">
                <a:sym typeface="Wingdings" pitchFamily="2" charset="2"/>
              </a:rPr>
              <a:t> ester + water</a:t>
            </a:r>
          </a:p>
          <a:p>
            <a:r>
              <a:rPr lang="en-GB" b="0" i="0" dirty="0">
                <a:sym typeface="Wingdings" pitchFamily="2" charset="2"/>
              </a:rPr>
              <a:t>For example, ethanol + ethanoic acid  ethyl ethanoate + water</a:t>
            </a:r>
          </a:p>
          <a:p>
            <a:r>
              <a:rPr lang="en-GB" b="0" i="0" dirty="0">
                <a:sym typeface="Wingdings" pitchFamily="2" charset="2"/>
              </a:rPr>
              <a:t>This is the only ester that you will need to know the name of from the reactants, but this is an important part of organic chemistry at A-Level. </a:t>
            </a:r>
          </a:p>
          <a:p>
            <a:r>
              <a:rPr lang="en-GB" b="0" i="0" dirty="0">
                <a:sym typeface="Wingdings" pitchFamily="2" charset="2"/>
              </a:rPr>
              <a:t>We can determine the ester that will be formed from the alcohol and the carboxylic acid that reacted to make it. </a:t>
            </a:r>
            <a:endParaRPr lang="en-GB" b="0" i="0" dirty="0"/>
          </a:p>
          <a:p>
            <a:endParaRPr lang="en-GB" b="1" i="1" dirty="0"/>
          </a:p>
          <a:p>
            <a:r>
              <a:rPr lang="en-GB" b="0" i="0" dirty="0"/>
              <a:t>Images </a:t>
            </a:r>
            <a:r>
              <a:rPr lang="en-GB" b="0" i="0"/>
              <a:t>from pixabay</a:t>
            </a:r>
            <a:endParaRPr lang="en-GB" b="0" i="0" dirty="0"/>
          </a:p>
          <a:p>
            <a:endParaRPr lang="en-GB" b="0" i="0"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8</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0678573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1" dirty="0"/>
              <a:t>Suggested exposition:</a:t>
            </a:r>
          </a:p>
          <a:p>
            <a:r>
              <a:rPr lang="en-GB" dirty="0"/>
              <a:t>Let’s look at what actually happens in the reaction when an ester is formed. We will use ethanol and ethanoic acid as our example. </a:t>
            </a:r>
          </a:p>
          <a:p>
            <a:r>
              <a:rPr lang="en-GB" b="1" dirty="0"/>
              <a:t>Animate ethanol and ethanoic acid. </a:t>
            </a:r>
          </a:p>
          <a:p>
            <a:r>
              <a:rPr lang="en-GB" b="0" dirty="0"/>
              <a:t>For the purposes of this, we have moved the functional group of the carboxylic acid to the other side, so we can see what happens to the atoms. </a:t>
            </a:r>
          </a:p>
          <a:p>
            <a:r>
              <a:rPr lang="en-GB" b="0" i="1" dirty="0"/>
              <a:t>What is the functional group of the carboxylic acids?</a:t>
            </a:r>
          </a:p>
          <a:p>
            <a:r>
              <a:rPr lang="en-GB" b="1" i="1" dirty="0"/>
              <a:t>-COOH (carboxyl group)</a:t>
            </a:r>
          </a:p>
          <a:p>
            <a:r>
              <a:rPr lang="en-GB" b="0" i="1" dirty="0"/>
              <a:t>What is the functional group of the alcohols?</a:t>
            </a:r>
          </a:p>
          <a:p>
            <a:r>
              <a:rPr lang="en-GB" b="1" i="1" dirty="0"/>
              <a:t>-OH (hydroxyl group)</a:t>
            </a:r>
          </a:p>
          <a:p>
            <a:r>
              <a:rPr lang="en-GB" b="0" i="0" dirty="0"/>
              <a:t>These functional groups are responsible for the reactivity of the compounds. </a:t>
            </a:r>
          </a:p>
          <a:p>
            <a:endParaRPr lang="en-GB" b="0" i="0" dirty="0"/>
          </a:p>
          <a:p>
            <a:r>
              <a:rPr lang="en-GB" b="0" i="1" dirty="0"/>
              <a:t>Why do these compounds both have the prefix ‘eth-’?</a:t>
            </a:r>
          </a:p>
          <a:p>
            <a:r>
              <a:rPr lang="en-GB" b="1" i="1" dirty="0"/>
              <a:t>Because they each contain two carbon atoms. </a:t>
            </a:r>
          </a:p>
          <a:p>
            <a:endParaRPr lang="en-GB" b="1" i="1" dirty="0"/>
          </a:p>
          <a:p>
            <a:r>
              <a:rPr lang="en-GB" b="0" i="0" dirty="0"/>
              <a:t>When an alcohol reacts with a carboxylic acid, the hydrogen atom from the functional group of the alcohol joins with the OH from the functional group of the carboxylic acid. </a:t>
            </a:r>
          </a:p>
          <a:p>
            <a:r>
              <a:rPr lang="en-GB" b="0" i="1" dirty="0"/>
              <a:t>What would be the formula of the small molecule formed here?</a:t>
            </a:r>
          </a:p>
          <a:p>
            <a:r>
              <a:rPr lang="en-GB" b="1" i="1" dirty="0"/>
              <a:t>Water. It has formed H</a:t>
            </a:r>
            <a:r>
              <a:rPr lang="en-GB" b="1" i="1" baseline="-25000" dirty="0"/>
              <a:t>2</a:t>
            </a:r>
            <a:r>
              <a:rPr lang="en-GB" b="1" i="1" dirty="0"/>
              <a:t>O. </a:t>
            </a:r>
          </a:p>
          <a:p>
            <a:r>
              <a:rPr lang="en-GB" b="0" i="0" dirty="0"/>
              <a:t>This is called a condensation reaction, because it produces water as a product. You may also hear this process described as esterification because it is the production of an ester. </a:t>
            </a:r>
          </a:p>
          <a:p>
            <a:endParaRPr lang="en-GB" b="0" i="0" dirty="0"/>
          </a:p>
          <a:p>
            <a:r>
              <a:rPr lang="en-GB" b="0" i="0" dirty="0"/>
              <a:t>The leftover oxygen atom on the alcohol joins with the carbon from the carboxylic acid. This forms the ester.</a:t>
            </a:r>
          </a:p>
          <a:p>
            <a:r>
              <a:rPr lang="en-GB" b="0" i="0" dirty="0"/>
              <a:t>The other product of the reaction is water. </a:t>
            </a:r>
          </a:p>
          <a:p>
            <a:r>
              <a:rPr lang="en-GB" b="0" i="0" dirty="0"/>
              <a:t>So where does the name of the ester come from?</a:t>
            </a:r>
          </a:p>
          <a:p>
            <a:r>
              <a:rPr lang="en-GB" b="0" i="0" dirty="0"/>
              <a:t>Just like when we are naming salts, parts of the names of both the reactants are involved. The first part is from the alcohol, which in this case in ethanol. This makes the ethyl part of the name. You can identify this part of the molecule because it is the side that does not contain the C=O double bond. </a:t>
            </a:r>
          </a:p>
          <a:p>
            <a:r>
              <a:rPr lang="en-GB" b="0" i="0" dirty="0"/>
              <a:t>The second part of the ester name is from the carboxylic acid and ends ‘</a:t>
            </a:r>
            <a:r>
              <a:rPr lang="en-GB" b="0" i="0" dirty="0" err="1"/>
              <a:t>oate</a:t>
            </a:r>
            <a:r>
              <a:rPr lang="en-GB" b="0" i="0" dirty="0"/>
              <a:t>’, so in this case ethanoic acid forms ethanoate. </a:t>
            </a:r>
          </a:p>
          <a:p>
            <a:r>
              <a:rPr lang="en-GB" b="0" i="0" dirty="0"/>
              <a:t>This gives us the full name of the ester formed from ethanol and ethanoic acid as ethyl ethanoate. </a:t>
            </a:r>
          </a:p>
          <a:p>
            <a:endParaRPr lang="en-GB" b="0" i="0" dirty="0"/>
          </a:p>
          <a:p>
            <a:r>
              <a:rPr lang="en-GB" b="1" i="0" dirty="0"/>
              <a:t>Animate turquoise circle. </a:t>
            </a:r>
          </a:p>
          <a:p>
            <a:r>
              <a:rPr lang="en-GB" b="0" i="0" dirty="0"/>
              <a:t>The functional group of the esters is this group, which can be written as COO or OCO. This is how to identify an ester. </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9</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34991414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1_Unit titl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B07A886B-6EB3-6C49-9BE3-D1D0B41EF08A}"/>
              </a:ext>
            </a:extLst>
          </p:cNvPr>
          <p:cNvSpPr/>
          <p:nvPr userDrawn="1"/>
        </p:nvSpPr>
        <p:spPr>
          <a:xfrm flipV="1">
            <a:off x="0" y="710602"/>
            <a:ext cx="12192000" cy="3714253"/>
          </a:xfrm>
          <a:prstGeom prst="rect">
            <a:avLst/>
          </a:prstGeom>
          <a:solidFill>
            <a:srgbClr val="2F39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5" name="Table 15">
            <a:extLst>
              <a:ext uri="{FF2B5EF4-FFF2-40B4-BE49-F238E27FC236}">
                <a16:creationId xmlns:a16="http://schemas.microsoft.com/office/drawing/2014/main" id="{1EA1BCB8-27AB-CA47-A591-0C4F0D4B5F89}"/>
              </a:ext>
            </a:extLst>
          </p:cNvPr>
          <p:cNvGraphicFramePr>
            <a:graphicFrameLocks noGrp="1"/>
          </p:cNvGraphicFramePr>
          <p:nvPr userDrawn="1">
            <p:extLst>
              <p:ext uri="{D42A27DB-BD31-4B8C-83A1-F6EECF244321}">
                <p14:modId xmlns:p14="http://schemas.microsoft.com/office/powerpoint/2010/main" val="2376034256"/>
              </p:ext>
            </p:extLst>
          </p:nvPr>
        </p:nvGraphicFramePr>
        <p:xfrm>
          <a:off x="392326" y="1095643"/>
          <a:ext cx="8927886" cy="2944169"/>
        </p:xfrm>
        <a:graphic>
          <a:graphicData uri="http://schemas.openxmlformats.org/drawingml/2006/table">
            <a:tbl>
              <a:tblPr firstRow="1" bandRow="1">
                <a:tableStyleId>{5940675A-B579-460E-94D1-54222C63F5DA}</a:tableStyleId>
              </a:tblPr>
              <a:tblGrid>
                <a:gridCol w="8927886">
                  <a:extLst>
                    <a:ext uri="{9D8B030D-6E8A-4147-A177-3AD203B41FA5}">
                      <a16:colId xmlns:a16="http://schemas.microsoft.com/office/drawing/2014/main" val="2776673247"/>
                    </a:ext>
                  </a:extLst>
                </a:gridCol>
              </a:tblGrid>
              <a:tr h="1567708">
                <a:tc>
                  <a:txBody>
                    <a:bodyPr/>
                    <a:lstStyle/>
                    <a:p>
                      <a:endParaRPr lang="en-GB"/>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112364914"/>
                  </a:ext>
                </a:extLst>
              </a:tr>
              <a:tr h="615184">
                <a:tc>
                  <a:txBody>
                    <a:bodyPr/>
                    <a:lstStyle/>
                    <a:p>
                      <a:endParaRPr lang="en-GB"/>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545545699"/>
                  </a:ext>
                </a:extLst>
              </a:tr>
              <a:tr h="761277">
                <a:tc>
                  <a:txBody>
                    <a:bodyPr/>
                    <a:lstStyle/>
                    <a:p>
                      <a:endParaRPr lang="en-GB"/>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200252581"/>
                  </a:ext>
                </a:extLst>
              </a:tr>
            </a:tbl>
          </a:graphicData>
        </a:graphic>
      </p:graphicFrame>
      <p:sp>
        <p:nvSpPr>
          <p:cNvPr id="2" name="Title 1">
            <a:extLst>
              <a:ext uri="{FF2B5EF4-FFF2-40B4-BE49-F238E27FC236}">
                <a16:creationId xmlns:a16="http://schemas.microsoft.com/office/drawing/2014/main" id="{6D351B7E-546F-DE43-8A2B-3372F5B52F28}"/>
              </a:ext>
            </a:extLst>
          </p:cNvPr>
          <p:cNvSpPr>
            <a:spLocks noGrp="1"/>
          </p:cNvSpPr>
          <p:nvPr>
            <p:ph type="title" hasCustomPrompt="1"/>
          </p:nvPr>
        </p:nvSpPr>
        <p:spPr>
          <a:xfrm>
            <a:off x="509478" y="2708518"/>
            <a:ext cx="8810734" cy="503999"/>
          </a:xfrm>
        </p:spPr>
        <p:txBody>
          <a:bodyPr lIns="0" tIns="0" rIns="0" bIns="0" anchor="ctr" anchorCtr="0">
            <a:normAutofit/>
          </a:bodyPr>
          <a:lstStyle>
            <a:lvl1pPr>
              <a:defRPr sz="2800" b="0">
                <a:solidFill>
                  <a:schemeClr val="bg1"/>
                </a:solidFill>
              </a:defRPr>
            </a:lvl1pPr>
          </a:lstStyle>
          <a:p>
            <a:r>
              <a:rPr lang="en-GB"/>
              <a:t>This is the unit code</a:t>
            </a:r>
            <a:endParaRPr lang="en-US"/>
          </a:p>
        </p:txBody>
      </p:sp>
      <p:sp>
        <p:nvSpPr>
          <p:cNvPr id="3" name="Content Placeholder 2">
            <a:extLst>
              <a:ext uri="{FF2B5EF4-FFF2-40B4-BE49-F238E27FC236}">
                <a16:creationId xmlns:a16="http://schemas.microsoft.com/office/drawing/2014/main" id="{3D7B24C1-A0A1-2B42-B340-EBD6843CA1DA}"/>
              </a:ext>
            </a:extLst>
          </p:cNvPr>
          <p:cNvSpPr>
            <a:spLocks noGrp="1"/>
          </p:cNvSpPr>
          <p:nvPr>
            <p:ph idx="1" hasCustomPrompt="1"/>
          </p:nvPr>
        </p:nvSpPr>
        <p:spPr>
          <a:xfrm>
            <a:off x="509478" y="2102199"/>
            <a:ext cx="5819885" cy="430800"/>
          </a:xfrm>
        </p:spPr>
        <p:txBody>
          <a:bodyPr lIns="0" tIns="0" rIns="0" bIns="0" anchor="b" anchorCtr="0">
            <a:noAutofit/>
          </a:bodyPr>
          <a:lstStyle>
            <a:lvl1pPr marL="0" indent="0">
              <a:buFontTx/>
              <a:buNone/>
              <a:defRPr sz="4000" b="1" i="0">
                <a:solidFill>
                  <a:schemeClr val="bg1"/>
                </a:solidFill>
                <a:latin typeface="Arial" panose="020B0604020202020204" pitchFamily="34" charset="0"/>
                <a:cs typeface="Arial" panose="020B0604020202020204" pitchFamily="34" charset="0"/>
              </a:defRPr>
            </a:lvl1pPr>
          </a:lstStyle>
          <a:p>
            <a:r>
              <a:rPr lang="en-GB"/>
              <a:t>This is the lesson title</a:t>
            </a:r>
            <a:endParaRPr lang="en-US"/>
          </a:p>
        </p:txBody>
      </p:sp>
      <p:sp>
        <p:nvSpPr>
          <p:cNvPr id="10" name="Oval 9">
            <a:extLst>
              <a:ext uri="{FF2B5EF4-FFF2-40B4-BE49-F238E27FC236}">
                <a16:creationId xmlns:a16="http://schemas.microsoft.com/office/drawing/2014/main" id="{3712BA70-B9B2-9F4D-A400-E769B3B5DA60}"/>
              </a:ext>
            </a:extLst>
          </p:cNvPr>
          <p:cNvSpPr/>
          <p:nvPr/>
        </p:nvSpPr>
        <p:spPr>
          <a:xfrm>
            <a:off x="10317281" y="4941397"/>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ADAB9BE6-F6FF-4D45-AE5C-EC7D7F0214B8}"/>
              </a:ext>
            </a:extLst>
          </p:cNvPr>
          <p:cNvPicPr>
            <a:picLocks noChangeAspect="1"/>
          </p:cNvPicPr>
          <p:nvPr/>
        </p:nvPicPr>
        <p:blipFill rotWithShape="1">
          <a:blip r:embed="rId2"/>
          <a:srcRect r="73528" b="94557"/>
          <a:stretch/>
        </p:blipFill>
        <p:spPr>
          <a:xfrm>
            <a:off x="-183266" y="150470"/>
            <a:ext cx="3227408" cy="353219"/>
          </a:xfrm>
          <a:prstGeom prst="rect">
            <a:avLst/>
          </a:prstGeom>
        </p:spPr>
      </p:pic>
      <p:pic>
        <p:nvPicPr>
          <p:cNvPr id="17" name="Picture 16" descr="Graphical user interface, text, application&#10;&#10;Description automatically generated">
            <a:extLst>
              <a:ext uri="{FF2B5EF4-FFF2-40B4-BE49-F238E27FC236}">
                <a16:creationId xmlns:a16="http://schemas.microsoft.com/office/drawing/2014/main" id="{85D91923-773B-174E-B219-D88AFAB231E3}"/>
              </a:ext>
            </a:extLst>
          </p:cNvPr>
          <p:cNvPicPr>
            <a:picLocks noChangeAspect="1"/>
          </p:cNvPicPr>
          <p:nvPr userDrawn="1"/>
        </p:nvPicPr>
        <p:blipFill>
          <a:blip r:embed="rId3"/>
          <a:stretch>
            <a:fillRect/>
          </a:stretch>
        </p:blipFill>
        <p:spPr>
          <a:xfrm>
            <a:off x="509478" y="3354441"/>
            <a:ext cx="1133585" cy="622488"/>
          </a:xfrm>
          <a:prstGeom prst="rect">
            <a:avLst/>
          </a:prstGeom>
        </p:spPr>
      </p:pic>
    </p:spTree>
    <p:extLst>
      <p:ext uri="{BB962C8B-B14F-4D97-AF65-F5344CB8AC3E}">
        <p14:creationId xmlns:p14="http://schemas.microsoft.com/office/powerpoint/2010/main" val="22164176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Exit ticke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1CF8D11-A98B-FB43-A02A-0E01508CFEFA}"/>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9B7E32-F1A6-034E-A449-0418D7DA131D}"/>
              </a:ext>
            </a:extLst>
          </p:cNvPr>
          <p:cNvSpPr>
            <a:spLocks noGrp="1"/>
          </p:cNvSpPr>
          <p:nvPr>
            <p:ph type="title" hasCustomPrompt="1"/>
          </p:nvPr>
        </p:nvSpPr>
        <p:spPr>
          <a:xfrm>
            <a:off x="540000" y="-3570"/>
            <a:ext cx="10620000" cy="720000"/>
          </a:xfrm>
        </p:spPr>
        <p:txBody>
          <a:bodyPr lIns="0" tIns="0" rIns="0" bIns="0" anchor="b" anchorCtr="0">
            <a:normAutofit/>
          </a:bodyPr>
          <a:lstStyle>
            <a:lvl1pPr>
              <a:defRPr sz="2600" b="1"/>
            </a:lvl1pPr>
          </a:lstStyle>
          <a:p>
            <a:r>
              <a:rPr lang="en-GB"/>
              <a:t>Title</a:t>
            </a:r>
            <a:endParaRPr lang="en-US"/>
          </a:p>
        </p:txBody>
      </p:sp>
      <p:sp>
        <p:nvSpPr>
          <p:cNvPr id="19" name="TextBox 18">
            <a:extLst>
              <a:ext uri="{FF2B5EF4-FFF2-40B4-BE49-F238E27FC236}">
                <a16:creationId xmlns:a16="http://schemas.microsoft.com/office/drawing/2014/main" id="{527B9016-1EB5-F141-8466-77AF25D7B637}"/>
              </a:ext>
            </a:extLst>
          </p:cNvPr>
          <p:cNvSpPr txBox="1"/>
          <p:nvPr/>
        </p:nvSpPr>
        <p:spPr>
          <a:xfrm rot="16200000">
            <a:off x="8433598" y="3099604"/>
            <a:ext cx="6858003"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Exit ticket</a:t>
            </a:r>
          </a:p>
        </p:txBody>
      </p:sp>
      <p:cxnSp>
        <p:nvCxnSpPr>
          <p:cNvPr id="3" name="Straight Connector 2">
            <a:extLst>
              <a:ext uri="{FF2B5EF4-FFF2-40B4-BE49-F238E27FC236}">
                <a16:creationId xmlns:a16="http://schemas.microsoft.com/office/drawing/2014/main" id="{6AF6CF35-2262-85B9-7E5D-09DA60AD808E}"/>
              </a:ext>
            </a:extLst>
          </p:cNvPr>
          <p:cNvCxnSpPr/>
          <p:nvPr userDrawn="1"/>
        </p:nvCxnSpPr>
        <p:spPr>
          <a:xfrm>
            <a:off x="11499742" y="0"/>
            <a:ext cx="0" cy="6858000"/>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3164405"/>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Feedback">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9BDBA1-DD73-5C43-A5A8-F619ADA69383}"/>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B9A744-2E01-C041-B368-5F120DFEA3C0}"/>
              </a:ext>
            </a:extLst>
          </p:cNvPr>
          <p:cNvSpPr>
            <a:spLocks noGrp="1"/>
          </p:cNvSpPr>
          <p:nvPr>
            <p:ph type="title" hasCustomPrompt="1"/>
          </p:nvPr>
        </p:nvSpPr>
        <p:spPr>
          <a:xfrm>
            <a:off x="540000" y="138896"/>
            <a:ext cx="10620000" cy="1504709"/>
          </a:xfrm>
        </p:spPr>
        <p:txBody>
          <a:bodyPr lIns="0" tIns="0" rIns="0" bIns="0" anchor="b" anchorCtr="0">
            <a:normAutofit/>
          </a:bodyPr>
          <a:lstStyle>
            <a:lvl1pPr>
              <a:defRPr sz="2600" b="1"/>
            </a:lvl1pPr>
          </a:lstStyle>
          <a:p>
            <a:r>
              <a:rPr lang="en-GB"/>
              <a:t>Can you spare a moment to share some feedback on this lesson?</a:t>
            </a:r>
            <a:br>
              <a:rPr lang="en-GB"/>
            </a:br>
            <a:br>
              <a:rPr lang="en-GB"/>
            </a:br>
            <a:r>
              <a:rPr lang="en-GB"/>
              <a:t>Please copy the table below and click the link to let us know what you thought. Thank you! </a:t>
            </a:r>
            <a:endParaRPr lang="en-US"/>
          </a:p>
        </p:txBody>
      </p:sp>
      <p:sp>
        <p:nvSpPr>
          <p:cNvPr id="12" name="TextBox 11">
            <a:extLst>
              <a:ext uri="{FF2B5EF4-FFF2-40B4-BE49-F238E27FC236}">
                <a16:creationId xmlns:a16="http://schemas.microsoft.com/office/drawing/2014/main" id="{6388379F-C4DE-4646-93E3-42D263D1AAF5}"/>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Feedback</a:t>
            </a:r>
          </a:p>
        </p:txBody>
      </p:sp>
    </p:spTree>
    <p:extLst>
      <p:ext uri="{BB962C8B-B14F-4D97-AF65-F5344CB8AC3E}">
        <p14:creationId xmlns:p14="http://schemas.microsoft.com/office/powerpoint/2010/main" val="3993975949"/>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Teacher informatio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9BDBA1-DD73-5C43-A5A8-F619ADA69383}"/>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B9A744-2E01-C041-B368-5F120DFEA3C0}"/>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6388379F-C4DE-4646-93E3-42D263D1AAF5}"/>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Information for Teachers</a:t>
            </a:r>
          </a:p>
        </p:txBody>
      </p:sp>
    </p:spTree>
    <p:extLst>
      <p:ext uri="{BB962C8B-B14F-4D97-AF65-F5344CB8AC3E}">
        <p14:creationId xmlns:p14="http://schemas.microsoft.com/office/powerpoint/2010/main" val="3631476698"/>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Talk Task">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3CC60F1-53C2-2F45-BA74-D0D91DCBB869}"/>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9013E8-2729-5B47-8374-30CE1D248EBB}"/>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FB8F997C-5D99-6F43-B0D2-545450812158}"/>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Talk Task</a:t>
            </a:r>
          </a:p>
        </p:txBody>
      </p:sp>
      <p:cxnSp>
        <p:nvCxnSpPr>
          <p:cNvPr id="3" name="Straight Connector 2">
            <a:extLst>
              <a:ext uri="{FF2B5EF4-FFF2-40B4-BE49-F238E27FC236}">
                <a16:creationId xmlns:a16="http://schemas.microsoft.com/office/drawing/2014/main" id="{4A69F308-5700-8DE5-86E3-0FE8340F83CB}"/>
              </a:ext>
            </a:extLst>
          </p:cNvPr>
          <p:cNvCxnSpPr/>
          <p:nvPr userDrawn="1"/>
        </p:nvCxnSpPr>
        <p:spPr>
          <a:xfrm>
            <a:off x="11499742" y="0"/>
            <a:ext cx="0" cy="6858000"/>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3553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Do Now">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209F4D3-268D-A348-9CCE-B00080DD209D}"/>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FA7EA8-D77D-DF48-BF87-55505558A5B4}"/>
              </a:ext>
            </a:extLst>
          </p:cNvPr>
          <p:cNvSpPr>
            <a:spLocks noGrp="1"/>
          </p:cNvSpPr>
          <p:nvPr>
            <p:ph type="title" hasCustomPrompt="1"/>
          </p:nvPr>
        </p:nvSpPr>
        <p:spPr>
          <a:xfrm>
            <a:off x="540000" y="-2"/>
            <a:ext cx="10620000" cy="720000"/>
          </a:xfrm>
        </p:spPr>
        <p:txBody>
          <a:bodyPr lIns="0" tIns="0" rIns="0" bIns="0" anchor="b" anchorCtr="0">
            <a:normAutofit/>
          </a:bodyPr>
          <a:lstStyle>
            <a:lvl1pPr>
              <a:defRPr sz="2600" b="1"/>
            </a:lvl1pPr>
          </a:lstStyle>
          <a:p>
            <a:r>
              <a:rPr lang="en-GB"/>
              <a:t>Title</a:t>
            </a:r>
            <a:endParaRPr lang="en-US"/>
          </a:p>
        </p:txBody>
      </p:sp>
      <p:sp>
        <p:nvSpPr>
          <p:cNvPr id="10" name="TextBox 9">
            <a:extLst>
              <a:ext uri="{FF2B5EF4-FFF2-40B4-BE49-F238E27FC236}">
                <a16:creationId xmlns:a16="http://schemas.microsoft.com/office/drawing/2014/main" id="{40F039E2-8C92-C14C-82CE-0794D9BF40A9}"/>
              </a:ext>
            </a:extLst>
          </p:cNvPr>
          <p:cNvSpPr txBox="1"/>
          <p:nvPr/>
        </p:nvSpPr>
        <p:spPr>
          <a:xfrm rot="16200000">
            <a:off x="8433599" y="3099599"/>
            <a:ext cx="6858002"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Do Now</a:t>
            </a:r>
          </a:p>
        </p:txBody>
      </p:sp>
      <p:cxnSp>
        <p:nvCxnSpPr>
          <p:cNvPr id="3" name="Straight Connector 2">
            <a:extLst>
              <a:ext uri="{FF2B5EF4-FFF2-40B4-BE49-F238E27FC236}">
                <a16:creationId xmlns:a16="http://schemas.microsoft.com/office/drawing/2014/main" id="{A66D9E76-DBEB-8DF5-82FE-DADBFB364FDF}"/>
              </a:ext>
            </a:extLst>
          </p:cNvPr>
          <p:cNvCxnSpPr/>
          <p:nvPr userDrawn="1"/>
        </p:nvCxnSpPr>
        <p:spPr>
          <a:xfrm>
            <a:off x="11499742" y="0"/>
            <a:ext cx="0" cy="6858000"/>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58119CD6-A5DA-0745-B17E-EB19681E9387}"/>
              </a:ext>
            </a:extLst>
          </p:cNvPr>
          <p:cNvSpPr/>
          <p:nvPr/>
        </p:nvSpPr>
        <p:spPr>
          <a:xfrm>
            <a:off x="10368111" y="5419596"/>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22478584"/>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cSld name="Lesson Objectives">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9BDBA1-DD73-5C43-A5A8-F619ADA69383}"/>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6388379F-C4DE-4646-93E3-42D263D1AAF5}"/>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Lesson Objectives</a:t>
            </a:r>
          </a:p>
        </p:txBody>
      </p:sp>
      <p:cxnSp>
        <p:nvCxnSpPr>
          <p:cNvPr id="2" name="Straight Connector 1">
            <a:extLst>
              <a:ext uri="{FF2B5EF4-FFF2-40B4-BE49-F238E27FC236}">
                <a16:creationId xmlns:a16="http://schemas.microsoft.com/office/drawing/2014/main" id="{E5915121-5707-8380-308B-7F622F2786A2}"/>
              </a:ext>
            </a:extLst>
          </p:cNvPr>
          <p:cNvCxnSpPr/>
          <p:nvPr userDrawn="1"/>
        </p:nvCxnSpPr>
        <p:spPr>
          <a:xfrm>
            <a:off x="11499742" y="0"/>
            <a:ext cx="0" cy="6858000"/>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9311790"/>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Fix-i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9BDBA1-DD73-5C43-A5A8-F619ADA69383}"/>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B9A744-2E01-C041-B368-5F120DFEA3C0}"/>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6388379F-C4DE-4646-93E3-42D263D1AAF5}"/>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Fix-it</a:t>
            </a:r>
          </a:p>
        </p:txBody>
      </p:sp>
      <p:cxnSp>
        <p:nvCxnSpPr>
          <p:cNvPr id="3" name="Straight Connector 2">
            <a:extLst>
              <a:ext uri="{FF2B5EF4-FFF2-40B4-BE49-F238E27FC236}">
                <a16:creationId xmlns:a16="http://schemas.microsoft.com/office/drawing/2014/main" id="{45FEEE12-E17F-77B7-744F-89857C8C49D8}"/>
              </a:ext>
            </a:extLst>
          </p:cNvPr>
          <p:cNvCxnSpPr/>
          <p:nvPr userDrawn="1"/>
        </p:nvCxnSpPr>
        <p:spPr>
          <a:xfrm>
            <a:off x="11499742" y="0"/>
            <a:ext cx="0" cy="6858000"/>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84910380"/>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Introductio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3CC60F1-53C2-2F45-BA74-D0D91DCBB869}"/>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9013E8-2729-5B47-8374-30CE1D248EBB}"/>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FB8F997C-5D99-6F43-B0D2-545450812158}"/>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Introduction</a:t>
            </a:r>
          </a:p>
        </p:txBody>
      </p:sp>
      <p:cxnSp>
        <p:nvCxnSpPr>
          <p:cNvPr id="3" name="Straight Connector 2">
            <a:extLst>
              <a:ext uri="{FF2B5EF4-FFF2-40B4-BE49-F238E27FC236}">
                <a16:creationId xmlns:a16="http://schemas.microsoft.com/office/drawing/2014/main" id="{E35897C6-2B1C-E2FD-41E0-C48A368CBFA4}"/>
              </a:ext>
            </a:extLst>
          </p:cNvPr>
          <p:cNvCxnSpPr/>
          <p:nvPr userDrawn="1"/>
        </p:nvCxnSpPr>
        <p:spPr>
          <a:xfrm>
            <a:off x="11499742" y="0"/>
            <a:ext cx="0" cy="6858000"/>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81744008"/>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Check for understandin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19EA7AB-2A8A-FC4D-9B64-1ACEDF370C9C}"/>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A420EA5B-6D37-7E44-9227-CDD97B420EC1}"/>
              </a:ext>
            </a:extLst>
          </p:cNvPr>
          <p:cNvSpPr txBox="1"/>
          <p:nvPr/>
        </p:nvSpPr>
        <p:spPr>
          <a:xfrm rot="16200000">
            <a:off x="8433599" y="3099599"/>
            <a:ext cx="6858002"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Check for understanding</a:t>
            </a:r>
          </a:p>
        </p:txBody>
      </p:sp>
      <p:sp>
        <p:nvSpPr>
          <p:cNvPr id="11" name="Title 1">
            <a:extLst>
              <a:ext uri="{FF2B5EF4-FFF2-40B4-BE49-F238E27FC236}">
                <a16:creationId xmlns:a16="http://schemas.microsoft.com/office/drawing/2014/main" id="{D87BFAE8-7424-494C-9FA6-BAD98DAD859B}"/>
              </a:ext>
            </a:extLst>
          </p:cNvPr>
          <p:cNvSpPr>
            <a:spLocks noGrp="1"/>
          </p:cNvSpPr>
          <p:nvPr>
            <p:ph type="title" hasCustomPrompt="1"/>
          </p:nvPr>
        </p:nvSpPr>
        <p:spPr>
          <a:xfrm>
            <a:off x="540000" y="-1"/>
            <a:ext cx="10620000" cy="720000"/>
          </a:xfrm>
        </p:spPr>
        <p:txBody>
          <a:bodyPr lIns="0" tIns="0" rIns="0" bIns="0" anchor="b" anchorCtr="0">
            <a:normAutofit/>
          </a:bodyPr>
          <a:lstStyle>
            <a:lvl1pPr>
              <a:defRPr sz="2600" b="1"/>
            </a:lvl1pPr>
          </a:lstStyle>
          <a:p>
            <a:r>
              <a:rPr lang="en-GB"/>
              <a:t>Title</a:t>
            </a:r>
            <a:endParaRPr lang="en-US"/>
          </a:p>
        </p:txBody>
      </p:sp>
      <p:cxnSp>
        <p:nvCxnSpPr>
          <p:cNvPr id="2" name="Straight Connector 1">
            <a:extLst>
              <a:ext uri="{FF2B5EF4-FFF2-40B4-BE49-F238E27FC236}">
                <a16:creationId xmlns:a16="http://schemas.microsoft.com/office/drawing/2014/main" id="{E1A61E4A-578A-64BB-6E0E-280EE1957EE2}"/>
              </a:ext>
            </a:extLst>
          </p:cNvPr>
          <p:cNvCxnSpPr/>
          <p:nvPr userDrawn="1"/>
        </p:nvCxnSpPr>
        <p:spPr>
          <a:xfrm>
            <a:off x="11499742" y="0"/>
            <a:ext cx="0" cy="6858000"/>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4387642"/>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Appl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92CA172-5EAE-804D-AABD-57A2C8AD4B00}"/>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C7C566C2-9CB2-1B42-AB01-A55076C6A2AF}"/>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Apply</a:t>
            </a:r>
          </a:p>
        </p:txBody>
      </p:sp>
      <p:cxnSp>
        <p:nvCxnSpPr>
          <p:cNvPr id="2" name="Straight Connector 1">
            <a:extLst>
              <a:ext uri="{FF2B5EF4-FFF2-40B4-BE49-F238E27FC236}">
                <a16:creationId xmlns:a16="http://schemas.microsoft.com/office/drawing/2014/main" id="{F27CB04B-29E8-A84D-933A-8F4F53AAD399}"/>
              </a:ext>
            </a:extLst>
          </p:cNvPr>
          <p:cNvCxnSpPr/>
          <p:nvPr userDrawn="1"/>
        </p:nvCxnSpPr>
        <p:spPr>
          <a:xfrm>
            <a:off x="11499742" y="0"/>
            <a:ext cx="0" cy="6858000"/>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410136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Activit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C1E1B9E-7C95-3148-8A95-67EC5EC2388E}"/>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086193F-4CCD-C844-A34E-2805FE7AE763}"/>
              </a:ext>
            </a:extLst>
          </p:cNvPr>
          <p:cNvSpPr>
            <a:spLocks noGrp="1"/>
          </p:cNvSpPr>
          <p:nvPr>
            <p:ph type="title" hasCustomPrompt="1"/>
          </p:nvPr>
        </p:nvSpPr>
        <p:spPr>
          <a:xfrm>
            <a:off x="540000" y="-1"/>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1E5D10FB-422B-FF46-9A52-79F8348D7380}"/>
              </a:ext>
            </a:extLst>
          </p:cNvPr>
          <p:cNvSpPr txBox="1"/>
          <p:nvPr/>
        </p:nvSpPr>
        <p:spPr>
          <a:xfrm rot="16200000">
            <a:off x="8433599" y="3099601"/>
            <a:ext cx="6858002"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Activity</a:t>
            </a:r>
          </a:p>
        </p:txBody>
      </p:sp>
      <p:cxnSp>
        <p:nvCxnSpPr>
          <p:cNvPr id="3" name="Straight Connector 2">
            <a:extLst>
              <a:ext uri="{FF2B5EF4-FFF2-40B4-BE49-F238E27FC236}">
                <a16:creationId xmlns:a16="http://schemas.microsoft.com/office/drawing/2014/main" id="{30C3AD12-8F2D-2649-2969-CB8D2B10A2FF}"/>
              </a:ext>
            </a:extLst>
          </p:cNvPr>
          <p:cNvCxnSpPr/>
          <p:nvPr userDrawn="1"/>
        </p:nvCxnSpPr>
        <p:spPr>
          <a:xfrm>
            <a:off x="11499742" y="0"/>
            <a:ext cx="0" cy="6858000"/>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9822632"/>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Activity-Demo">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313838A-2EF4-E046-B265-14F3C0A0BFCB}"/>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4D9BB3E-33F0-A142-9132-02E325444044}"/>
              </a:ext>
            </a:extLst>
          </p:cNvPr>
          <p:cNvSpPr>
            <a:spLocks noGrp="1"/>
          </p:cNvSpPr>
          <p:nvPr>
            <p:ph type="title" hasCustomPrompt="1"/>
          </p:nvPr>
        </p:nvSpPr>
        <p:spPr>
          <a:xfrm>
            <a:off x="540000" y="-5"/>
            <a:ext cx="10620000" cy="720000"/>
          </a:xfrm>
        </p:spPr>
        <p:txBody>
          <a:bodyPr lIns="0" tIns="0" rIns="0" bIns="0" anchor="b" anchorCtr="0">
            <a:normAutofit/>
          </a:bodyPr>
          <a:lstStyle>
            <a:lvl1pPr>
              <a:defRPr sz="2600" b="1"/>
            </a:lvl1pPr>
          </a:lstStyle>
          <a:p>
            <a:r>
              <a:rPr lang="en-GB"/>
              <a:t>Title</a:t>
            </a:r>
            <a:endParaRPr lang="en-US"/>
          </a:p>
        </p:txBody>
      </p:sp>
      <p:sp>
        <p:nvSpPr>
          <p:cNvPr id="17" name="TextBox 16">
            <a:extLst>
              <a:ext uri="{FF2B5EF4-FFF2-40B4-BE49-F238E27FC236}">
                <a16:creationId xmlns:a16="http://schemas.microsoft.com/office/drawing/2014/main" id="{012EE252-8AAE-A549-AFDC-BC55026867C7}"/>
              </a:ext>
            </a:extLst>
          </p:cNvPr>
          <p:cNvSpPr txBox="1"/>
          <p:nvPr/>
        </p:nvSpPr>
        <p:spPr>
          <a:xfrm rot="16200000">
            <a:off x="8433599" y="3099598"/>
            <a:ext cx="6858003"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Activity-Demo</a:t>
            </a:r>
          </a:p>
        </p:txBody>
      </p:sp>
      <p:sp>
        <p:nvSpPr>
          <p:cNvPr id="21" name="Oval 20">
            <a:extLst>
              <a:ext uri="{FF2B5EF4-FFF2-40B4-BE49-F238E27FC236}">
                <a16:creationId xmlns:a16="http://schemas.microsoft.com/office/drawing/2014/main" id="{14D3309E-60DD-4045-80F8-3895C7659C3A}"/>
              </a:ext>
            </a:extLst>
          </p:cNvPr>
          <p:cNvSpPr/>
          <p:nvPr/>
        </p:nvSpPr>
        <p:spPr>
          <a:xfrm>
            <a:off x="10620000" y="216000"/>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4DDD8D09-813D-024F-AB56-8BD0BBC168F8}"/>
              </a:ext>
            </a:extLst>
          </p:cNvPr>
          <p:cNvSpPr txBox="1"/>
          <p:nvPr/>
        </p:nvSpPr>
        <p:spPr>
          <a:xfrm>
            <a:off x="10609838" y="504000"/>
            <a:ext cx="1350000" cy="720000"/>
          </a:xfrm>
          <a:prstGeom prst="rect">
            <a:avLst/>
          </a:prstGeom>
          <a:noFill/>
        </p:spPr>
        <p:txBody>
          <a:bodyPr wrap="square" lIns="0" tIns="0" rIns="0" bIns="0" rtlCol="0" anchor="ctr" anchorCtr="0">
            <a:noAutofit/>
          </a:bodyPr>
          <a:lstStyle/>
          <a:p>
            <a:pPr algn="ctr"/>
            <a:r>
              <a:rPr lang="en-US" sz="1400" b="1">
                <a:solidFill>
                  <a:schemeClr val="accent2"/>
                </a:solidFill>
                <a:latin typeface="Arial" panose="020B0604020202020204" pitchFamily="34" charset="0"/>
                <a:cs typeface="Arial" panose="020B0604020202020204" pitchFamily="34" charset="0"/>
              </a:rPr>
              <a:t>Key point </a:t>
            </a:r>
          </a:p>
          <a:p>
            <a:pPr algn="ctr"/>
            <a:r>
              <a:rPr lang="en-US" sz="1400" b="1">
                <a:solidFill>
                  <a:schemeClr val="accent2"/>
                </a:solidFill>
                <a:latin typeface="Arial" panose="020B0604020202020204" pitchFamily="34" charset="0"/>
                <a:cs typeface="Arial" panose="020B0604020202020204" pitchFamily="34" charset="0"/>
              </a:rPr>
              <a:t>of useful information</a:t>
            </a:r>
          </a:p>
        </p:txBody>
      </p:sp>
    </p:spTree>
    <p:extLst>
      <p:ext uri="{BB962C8B-B14F-4D97-AF65-F5344CB8AC3E}">
        <p14:creationId xmlns:p14="http://schemas.microsoft.com/office/powerpoint/2010/main" val="4060903551"/>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9BCE6E62-574E-D146-96C1-9BF43CCDE92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6E39261F-FA9B-3345-9A9B-45ECE9B0CB1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lvl="0" indent="0" algn="r" rtl="0">
              <a:spcBef>
                <a:spcPts val="0"/>
              </a:spcBef>
              <a:spcAft>
                <a:spcPts val="0"/>
              </a:spcAft>
              <a:buNone/>
            </a:pPr>
            <a:fld id="{00000000-1234-1234-1234-123412341234}" type="slidenum">
              <a:rPr lang="en-GB" smtClean="0"/>
              <a:t>‹#›</a:t>
            </a:fld>
            <a:endParaRPr lang="en-GB"/>
          </a:p>
        </p:txBody>
      </p:sp>
      <p:sp>
        <p:nvSpPr>
          <p:cNvPr id="2" name="Title Placeholder 1">
            <a:extLst>
              <a:ext uri="{FF2B5EF4-FFF2-40B4-BE49-F238E27FC236}">
                <a16:creationId xmlns:a16="http://schemas.microsoft.com/office/drawing/2014/main" id="{A1D60AB4-2C43-F54B-B1C4-00F9214CEDE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1B651272-0A4B-B849-8A26-774FD4721A2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5" name="Rectangle 14">
            <a:extLst>
              <a:ext uri="{FF2B5EF4-FFF2-40B4-BE49-F238E27FC236}">
                <a16:creationId xmlns:a16="http://schemas.microsoft.com/office/drawing/2014/main" id="{9563CF77-062B-DA40-8B78-CAC794930094}"/>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12161079"/>
      </p:ext>
    </p:extLst>
  </p:cSld>
  <p:clrMap bg1="lt1" tx1="dk1" bg2="lt2" tx2="dk2" accent1="accent1" accent2="accent2" accent3="accent3" accent4="accent4" accent5="accent5" accent6="accent6" hlink="hlink" folHlink="folHlink"/>
  <p:sldLayoutIdLst>
    <p:sldLayoutId id="2147483776" r:id="rId1"/>
    <p:sldLayoutId id="2147483674" r:id="rId2"/>
    <p:sldLayoutId id="2147483675" r:id="rId3"/>
    <p:sldLayoutId id="2147483664" r:id="rId4"/>
    <p:sldLayoutId id="2147483666" r:id="rId5"/>
    <p:sldLayoutId id="2147483667" r:id="rId6"/>
    <p:sldLayoutId id="2147483777" r:id="rId7"/>
    <p:sldLayoutId id="2147483668" r:id="rId8"/>
    <p:sldLayoutId id="2147483669" r:id="rId9"/>
    <p:sldLayoutId id="2147483670" r:id="rId10"/>
    <p:sldLayoutId id="2147483677" r:id="rId11"/>
    <p:sldLayoutId id="2147483698" r:id="rId12"/>
    <p:sldLayoutId id="2147483779" r:id="rId13"/>
  </p:sldLayoutIdLst>
  <p:hf sldNum="0" hdr="0" ftr="0" dt="0"/>
  <p:txStyles>
    <p:titleStyle>
      <a:lvl1pPr algn="l" defTabSz="914400" rtl="0" eaLnBrk="1" latinLnBrk="0" hangingPunct="1">
        <a:lnSpc>
          <a:spcPct val="90000"/>
        </a:lnSpc>
        <a:spcBef>
          <a:spcPct val="0"/>
        </a:spcBef>
        <a:buNone/>
        <a:defRPr sz="1800"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8.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3" Type="http://schemas.openxmlformats.org/officeDocument/2006/relationships/hyperlink" Target="mailto:sciencemastery@arkonline.org?subject=Lesson%20Feedback" TargetMode="External"/><Relationship Id="rId2" Type="http://schemas.openxmlformats.org/officeDocument/2006/relationships/notesSlide" Target="../notesSlides/notesSlide20.xml"/><Relationship Id="rId1" Type="http://schemas.openxmlformats.org/officeDocument/2006/relationships/slideLayout" Target="../slideLayouts/slideLayout11.xml"/><Relationship Id="rId4" Type="http://schemas.openxmlformats.org/officeDocument/2006/relationships/hyperlink" Target="mailto:sciencemastery@arkonline.org"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6.jpeg"/><Relationship Id="rId4" Type="http://schemas.openxmlformats.org/officeDocument/2006/relationships/image" Target="../media/image4.jp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image" Target="../media/image10.jpe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3C824E-4C7F-DB42-8DBE-A9A845EEBF60}"/>
              </a:ext>
            </a:extLst>
          </p:cNvPr>
          <p:cNvSpPr>
            <a:spLocks noGrp="1"/>
          </p:cNvSpPr>
          <p:nvPr>
            <p:ph type="title"/>
          </p:nvPr>
        </p:nvSpPr>
        <p:spPr/>
        <p:txBody>
          <a:bodyPr/>
          <a:lstStyle/>
          <a:p>
            <a:r>
              <a:rPr lang="en-US">
                <a:latin typeface="Century Gothic"/>
                <a:cs typeface="Arial"/>
              </a:rPr>
              <a:t>Making this resource work for you</a:t>
            </a:r>
          </a:p>
        </p:txBody>
      </p:sp>
      <p:sp>
        <p:nvSpPr>
          <p:cNvPr id="3" name="TextBox 2">
            <a:extLst>
              <a:ext uri="{FF2B5EF4-FFF2-40B4-BE49-F238E27FC236}">
                <a16:creationId xmlns:a16="http://schemas.microsoft.com/office/drawing/2014/main" id="{C0AE1C53-0082-C14D-B9A9-53C8A65F457E}"/>
              </a:ext>
            </a:extLst>
          </p:cNvPr>
          <p:cNvSpPr txBox="1"/>
          <p:nvPr/>
        </p:nvSpPr>
        <p:spPr>
          <a:xfrm>
            <a:off x="221613" y="917912"/>
            <a:ext cx="10869561" cy="5509200"/>
          </a:xfrm>
          <a:prstGeom prst="rect">
            <a:avLst/>
          </a:prstGeom>
          <a:noFill/>
        </p:spPr>
        <p:txBody>
          <a:bodyPr wrap="square" rtlCol="0">
            <a:spAutoFit/>
          </a:bodyPr>
          <a:lstStyle/>
          <a:p>
            <a:pPr marL="342900" indent="-342900">
              <a:buFont typeface="Arial" panose="020B0604020202020204" pitchFamily="34" charset="0"/>
              <a:buChar char="•"/>
            </a:pPr>
            <a:r>
              <a:rPr lang="en-US" sz="1600" dirty="0">
                <a:latin typeface="Century Gothic" panose="020B0502020202020204" pitchFamily="34" charset="0"/>
              </a:rPr>
              <a:t>Prior to teaching this lesson, please refer to the ‘Unit Overview and Planning Document’.</a:t>
            </a:r>
          </a:p>
          <a:p>
            <a:pPr marL="342900" indent="-342900">
              <a:buFont typeface="Arial" panose="020B0604020202020204" pitchFamily="34" charset="0"/>
              <a:buChar char="•"/>
            </a:pPr>
            <a:r>
              <a:rPr lang="en-US" sz="1600" dirty="0">
                <a:latin typeface="Century Gothic" panose="020B0502020202020204" pitchFamily="34" charset="0"/>
              </a:rPr>
              <a:t>Further guidance on planning Science Mastery lessons can be found in the detailed planning guidance document.</a:t>
            </a:r>
          </a:p>
          <a:p>
            <a:pPr marL="342900" indent="-342900">
              <a:buFont typeface="Arial" panose="020B0604020202020204" pitchFamily="34" charset="0"/>
              <a:buChar char="•"/>
            </a:pPr>
            <a:r>
              <a:rPr lang="en-US" sz="1600" dirty="0">
                <a:latin typeface="Century Gothic" panose="020B0502020202020204" pitchFamily="34" charset="0"/>
              </a:rPr>
              <a:t>Refer to the ‘</a:t>
            </a:r>
            <a:r>
              <a:rPr lang="en-US" sz="1600" b="1" dirty="0">
                <a:latin typeface="Century Gothic" panose="020B0502020202020204" pitchFamily="34" charset="0"/>
              </a:rPr>
              <a:t>notes</a:t>
            </a:r>
            <a:r>
              <a:rPr lang="en-US" sz="1600" dirty="0">
                <a:latin typeface="Century Gothic" panose="020B0502020202020204" pitchFamily="34" charset="0"/>
              </a:rPr>
              <a:t>’ section on each slide for useful information, including suggested expositions, pedagogical content knowledge, suggested questions, answers and more. Consider using presenter mode so you can see this guidance throughout the lesson.</a:t>
            </a:r>
          </a:p>
          <a:p>
            <a:pPr marL="342900" indent="-342900">
              <a:buFont typeface="Arial" panose="020B0604020202020204" pitchFamily="34" charset="0"/>
              <a:buChar char="•"/>
            </a:pPr>
            <a:r>
              <a:rPr lang="en-US" sz="1600" dirty="0">
                <a:latin typeface="Century Gothic" panose="020B0502020202020204" pitchFamily="34" charset="0"/>
              </a:rPr>
              <a:t>The introduction slides can be adapted to suit your teaching style and the needs of your class.</a:t>
            </a:r>
          </a:p>
          <a:p>
            <a:pPr marL="342900" indent="-342900">
              <a:buFont typeface="Arial" panose="020B0604020202020204" pitchFamily="34" charset="0"/>
              <a:buChar char="•"/>
            </a:pPr>
            <a:r>
              <a:rPr lang="en-US" sz="1600" dirty="0">
                <a:latin typeface="Century Gothic" panose="020B0502020202020204" pitchFamily="34" charset="0"/>
              </a:rPr>
              <a:t>Before the lesson, </a:t>
            </a:r>
            <a:r>
              <a:rPr lang="en-US" sz="1600" b="1" dirty="0">
                <a:latin typeface="Century Gothic" panose="020B0502020202020204" pitchFamily="34" charset="0"/>
              </a:rPr>
              <a:t>adapt the fix-it slide </a:t>
            </a:r>
            <a:r>
              <a:rPr lang="en-US" sz="1600" dirty="0">
                <a:latin typeface="Century Gothic" panose="020B0502020202020204" pitchFamily="34" charset="0"/>
              </a:rPr>
              <a:t>to address any misconceptions identified in the previous lesson’s exit ticket.</a:t>
            </a:r>
          </a:p>
          <a:p>
            <a:pPr marL="342900" indent="-342900">
              <a:buFont typeface="Arial" panose="020B0604020202020204" pitchFamily="34" charset="0"/>
              <a:buChar char="•"/>
            </a:pPr>
            <a:r>
              <a:rPr lang="en-US" sz="1600" dirty="0">
                <a:latin typeface="Century Gothic" panose="020B0502020202020204" pitchFamily="34" charset="0"/>
              </a:rPr>
              <a:t>Choose from the suggested </a:t>
            </a:r>
            <a:r>
              <a:rPr lang="en-US" sz="1600" b="1" dirty="0">
                <a:latin typeface="Century Gothic" panose="020B0502020202020204" pitchFamily="34" charset="0"/>
              </a:rPr>
              <a:t>activities</a:t>
            </a:r>
            <a:r>
              <a:rPr lang="en-US" sz="1600" dirty="0">
                <a:latin typeface="Century Gothic" panose="020B0502020202020204" pitchFamily="34" charset="0"/>
              </a:rPr>
              <a:t> to suit your class. The intention is not that you complete all of these, but that you select those which ones are most appropriate for your students. It may be appropriate to further adapt activities for your students.</a:t>
            </a:r>
          </a:p>
          <a:p>
            <a:pPr marL="342900" indent="-342900">
              <a:buFont typeface="Arial" panose="020B0604020202020204" pitchFamily="34" charset="0"/>
              <a:buChar char="•"/>
            </a:pPr>
            <a:r>
              <a:rPr lang="en-US" sz="1600" dirty="0">
                <a:latin typeface="Century Gothic" panose="020B0502020202020204" pitchFamily="34" charset="0"/>
              </a:rPr>
              <a:t>These lessons are designed to occupy approximately 1 hour. To adapt for a </a:t>
            </a:r>
            <a:r>
              <a:rPr lang="en-US" sz="1600" b="1" dirty="0">
                <a:latin typeface="Century Gothic" panose="020B0502020202020204" pitchFamily="34" charset="0"/>
              </a:rPr>
              <a:t>shorter or longer lesson duration</a:t>
            </a:r>
            <a:r>
              <a:rPr lang="en-US" sz="1600" dirty="0">
                <a:latin typeface="Century Gothic" panose="020B0502020202020204" pitchFamily="34" charset="0"/>
              </a:rPr>
              <a:t> we advise you to adapt the </a:t>
            </a:r>
            <a:r>
              <a:rPr lang="en-US" sz="1600" b="1" dirty="0">
                <a:latin typeface="Century Gothic" panose="020B0502020202020204" pitchFamily="34" charset="0"/>
              </a:rPr>
              <a:t>activity</a:t>
            </a:r>
            <a:r>
              <a:rPr lang="en-US" sz="1600" dirty="0">
                <a:latin typeface="Century Gothic" panose="020B0502020202020204" pitchFamily="34" charset="0"/>
              </a:rPr>
              <a:t> section accordingly.</a:t>
            </a:r>
          </a:p>
          <a:p>
            <a:pPr marL="342900" indent="-342900">
              <a:buFont typeface="Arial" panose="020B0604020202020204" pitchFamily="34" charset="0"/>
              <a:buChar char="•"/>
            </a:pPr>
            <a:endParaRPr lang="en-US" sz="1600" dirty="0">
              <a:latin typeface="Century Gothic" panose="020B0502020202020204" pitchFamily="34" charset="0"/>
            </a:endParaRPr>
          </a:p>
          <a:p>
            <a:r>
              <a:rPr lang="en-US" sz="1600" dirty="0">
                <a:latin typeface="Century Gothic" panose="020B0502020202020204" pitchFamily="34" charset="0"/>
              </a:rPr>
              <a:t>Please consider using the final slide to send feedback about this lesson or examples of PowerPoints that you have adapted to our design team. Your feedback is used to improve Science Mastery for all of our teachers and students. We appreciate all suggestions and comments.</a:t>
            </a:r>
          </a:p>
          <a:p>
            <a:endParaRPr lang="en-US" sz="1600" dirty="0">
              <a:latin typeface="Century Gothic" panose="020B0502020202020204" pitchFamily="34" charset="0"/>
            </a:endParaRPr>
          </a:p>
          <a:p>
            <a:r>
              <a:rPr lang="en-US" sz="1600" dirty="0">
                <a:latin typeface="Century Gothic" panose="020B0502020202020204" pitchFamily="34" charset="0"/>
              </a:rPr>
              <a:t>Thank you for reading! </a:t>
            </a:r>
          </a:p>
          <a:p>
            <a:endParaRPr lang="en-US" sz="1600" b="1" dirty="0">
              <a:latin typeface="Century Gothic" panose="020B0502020202020204" pitchFamily="34" charset="0"/>
            </a:endParaRPr>
          </a:p>
          <a:p>
            <a:r>
              <a:rPr lang="en-US" sz="1600" b="1" dirty="0">
                <a:latin typeface="Century Gothic" panose="020B0502020202020204" pitchFamily="34" charset="0"/>
              </a:rPr>
              <a:t>The Science Mastery Team</a:t>
            </a:r>
          </a:p>
        </p:txBody>
      </p:sp>
      <p:pic>
        <p:nvPicPr>
          <p:cNvPr id="5" name="Picture 4" descr="A picture containing background pattern&#10;&#10;Description automatically generated">
            <a:extLst>
              <a:ext uri="{FF2B5EF4-FFF2-40B4-BE49-F238E27FC236}">
                <a16:creationId xmlns:a16="http://schemas.microsoft.com/office/drawing/2014/main" id="{63C5622B-8FFA-794D-930A-B2C0F343F05A}"/>
              </a:ext>
            </a:extLst>
          </p:cNvPr>
          <p:cNvPicPr>
            <a:picLocks noChangeAspect="1"/>
          </p:cNvPicPr>
          <p:nvPr/>
        </p:nvPicPr>
        <p:blipFill>
          <a:blip r:embed="rId3"/>
          <a:stretch>
            <a:fillRect/>
          </a:stretch>
        </p:blipFill>
        <p:spPr>
          <a:xfrm>
            <a:off x="9114890" y="5940088"/>
            <a:ext cx="2045110" cy="503570"/>
          </a:xfrm>
          <a:prstGeom prst="rect">
            <a:avLst/>
          </a:prstGeom>
        </p:spPr>
      </p:pic>
    </p:spTree>
    <p:extLst>
      <p:ext uri="{BB962C8B-B14F-4D97-AF65-F5344CB8AC3E}">
        <p14:creationId xmlns:p14="http://schemas.microsoft.com/office/powerpoint/2010/main" val="14954686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B3D35E-7B34-F94C-9DD3-77176F7C3EC6}"/>
              </a:ext>
            </a:extLst>
          </p:cNvPr>
          <p:cNvSpPr>
            <a:spLocks noGrp="1"/>
          </p:cNvSpPr>
          <p:nvPr>
            <p:ph type="title"/>
          </p:nvPr>
        </p:nvSpPr>
        <p:spPr/>
        <p:txBody>
          <a:bodyPr/>
          <a:lstStyle/>
          <a:p>
            <a:r>
              <a:rPr lang="en-US" dirty="0">
                <a:latin typeface="Century Gothic" panose="020B0502020202020204" pitchFamily="34" charset="0"/>
              </a:rPr>
              <a:t>Which is the correct displayed formula of ethyl ethanoate?</a:t>
            </a:r>
          </a:p>
        </p:txBody>
      </p:sp>
      <p:cxnSp>
        <p:nvCxnSpPr>
          <p:cNvPr id="9" name="Straight Connector 8">
            <a:extLst>
              <a:ext uri="{FF2B5EF4-FFF2-40B4-BE49-F238E27FC236}">
                <a16:creationId xmlns:a16="http://schemas.microsoft.com/office/drawing/2014/main" id="{F4ACCC75-C55D-9D87-B6D4-862690742556}"/>
              </a:ext>
            </a:extLst>
          </p:cNvPr>
          <p:cNvCxnSpPr/>
          <p:nvPr/>
        </p:nvCxnSpPr>
        <p:spPr>
          <a:xfrm>
            <a:off x="9362928" y="4629141"/>
            <a:ext cx="0" cy="250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14706AD-6B8B-7BF1-FB38-2D1DB4EA2B1B}"/>
              </a:ext>
            </a:extLst>
          </p:cNvPr>
          <p:cNvCxnSpPr/>
          <p:nvPr/>
        </p:nvCxnSpPr>
        <p:spPr>
          <a:xfrm>
            <a:off x="9386594" y="5271398"/>
            <a:ext cx="0" cy="250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39208816-0AC1-8887-E67F-EE3E88C3A7A6}"/>
              </a:ext>
            </a:extLst>
          </p:cNvPr>
          <p:cNvSpPr txBox="1"/>
          <p:nvPr/>
        </p:nvSpPr>
        <p:spPr>
          <a:xfrm>
            <a:off x="9196698" y="5421379"/>
            <a:ext cx="39466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H</a:t>
            </a:r>
          </a:p>
        </p:txBody>
      </p:sp>
      <p:sp>
        <p:nvSpPr>
          <p:cNvPr id="14" name="TextBox 13">
            <a:extLst>
              <a:ext uri="{FF2B5EF4-FFF2-40B4-BE49-F238E27FC236}">
                <a16:creationId xmlns:a16="http://schemas.microsoft.com/office/drawing/2014/main" id="{EC5269C0-AAEA-EA14-3F29-F948749DF687}"/>
              </a:ext>
            </a:extLst>
          </p:cNvPr>
          <p:cNvSpPr txBox="1"/>
          <p:nvPr/>
        </p:nvSpPr>
        <p:spPr>
          <a:xfrm>
            <a:off x="9159885" y="4835969"/>
            <a:ext cx="434734"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C</a:t>
            </a:r>
          </a:p>
        </p:txBody>
      </p:sp>
      <p:cxnSp>
        <p:nvCxnSpPr>
          <p:cNvPr id="15" name="Straight Connector 14">
            <a:extLst>
              <a:ext uri="{FF2B5EF4-FFF2-40B4-BE49-F238E27FC236}">
                <a16:creationId xmlns:a16="http://schemas.microsoft.com/office/drawing/2014/main" id="{67C56B2B-4B6A-4239-24FD-5A4863EAD539}"/>
              </a:ext>
            </a:extLst>
          </p:cNvPr>
          <p:cNvCxnSpPr>
            <a:cxnSpLocks/>
          </p:cNvCxnSpPr>
          <p:nvPr/>
        </p:nvCxnSpPr>
        <p:spPr>
          <a:xfrm flipH="1">
            <a:off x="9560762" y="5046584"/>
            <a:ext cx="29391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9E55824A-0F54-9019-D31B-9EE4CA2D87EA}"/>
              </a:ext>
            </a:extLst>
          </p:cNvPr>
          <p:cNvSpPr txBox="1"/>
          <p:nvPr/>
        </p:nvSpPr>
        <p:spPr>
          <a:xfrm>
            <a:off x="8504308" y="4241796"/>
            <a:ext cx="44275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O</a:t>
            </a:r>
          </a:p>
        </p:txBody>
      </p:sp>
      <p:sp>
        <p:nvSpPr>
          <p:cNvPr id="17" name="TextBox 16">
            <a:extLst>
              <a:ext uri="{FF2B5EF4-FFF2-40B4-BE49-F238E27FC236}">
                <a16:creationId xmlns:a16="http://schemas.microsoft.com/office/drawing/2014/main" id="{DD9D5796-7DF7-A630-611F-7268F84E3F85}"/>
              </a:ext>
            </a:extLst>
          </p:cNvPr>
          <p:cNvSpPr txBox="1"/>
          <p:nvPr/>
        </p:nvSpPr>
        <p:spPr>
          <a:xfrm>
            <a:off x="8539240" y="4829343"/>
            <a:ext cx="434734"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C</a:t>
            </a:r>
          </a:p>
        </p:txBody>
      </p:sp>
      <p:sp>
        <p:nvSpPr>
          <p:cNvPr id="18" name="TextBox 17">
            <a:extLst>
              <a:ext uri="{FF2B5EF4-FFF2-40B4-BE49-F238E27FC236}">
                <a16:creationId xmlns:a16="http://schemas.microsoft.com/office/drawing/2014/main" id="{3CEC3946-94A8-75D0-20FC-C0AC85FDB16F}"/>
              </a:ext>
            </a:extLst>
          </p:cNvPr>
          <p:cNvSpPr txBox="1"/>
          <p:nvPr/>
        </p:nvSpPr>
        <p:spPr>
          <a:xfrm>
            <a:off x="9818378" y="4836071"/>
            <a:ext cx="39466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H</a:t>
            </a:r>
          </a:p>
        </p:txBody>
      </p:sp>
      <p:cxnSp>
        <p:nvCxnSpPr>
          <p:cNvPr id="19" name="Straight Connector 18">
            <a:extLst>
              <a:ext uri="{FF2B5EF4-FFF2-40B4-BE49-F238E27FC236}">
                <a16:creationId xmlns:a16="http://schemas.microsoft.com/office/drawing/2014/main" id="{CE8B7ED0-FBC9-81F4-0ABC-79612731D601}"/>
              </a:ext>
            </a:extLst>
          </p:cNvPr>
          <p:cNvCxnSpPr>
            <a:cxnSpLocks/>
          </p:cNvCxnSpPr>
          <p:nvPr/>
        </p:nvCxnSpPr>
        <p:spPr>
          <a:xfrm flipH="1">
            <a:off x="8896914" y="5062321"/>
            <a:ext cx="29391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6A0EC23A-EE12-8DB9-B50C-B1B1FF3CBBF6}"/>
              </a:ext>
            </a:extLst>
          </p:cNvPr>
          <p:cNvSpPr txBox="1"/>
          <p:nvPr/>
        </p:nvSpPr>
        <p:spPr>
          <a:xfrm>
            <a:off x="9176890" y="4244033"/>
            <a:ext cx="39466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H</a:t>
            </a:r>
          </a:p>
        </p:txBody>
      </p:sp>
      <p:cxnSp>
        <p:nvCxnSpPr>
          <p:cNvPr id="21" name="Straight Connector 20">
            <a:extLst>
              <a:ext uri="{FF2B5EF4-FFF2-40B4-BE49-F238E27FC236}">
                <a16:creationId xmlns:a16="http://schemas.microsoft.com/office/drawing/2014/main" id="{FB4E1C46-C637-8417-2ADF-69378B6B024A}"/>
              </a:ext>
            </a:extLst>
          </p:cNvPr>
          <p:cNvCxnSpPr/>
          <p:nvPr/>
        </p:nvCxnSpPr>
        <p:spPr>
          <a:xfrm>
            <a:off x="7434482" y="4631098"/>
            <a:ext cx="0" cy="250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215ADF13-847D-9D2E-9D87-AA83E68B132B}"/>
              </a:ext>
            </a:extLst>
          </p:cNvPr>
          <p:cNvCxnSpPr/>
          <p:nvPr/>
        </p:nvCxnSpPr>
        <p:spPr>
          <a:xfrm>
            <a:off x="7458148" y="5273355"/>
            <a:ext cx="0" cy="250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7BA5518E-8F53-6133-5D00-D0A7C361FC23}"/>
              </a:ext>
            </a:extLst>
          </p:cNvPr>
          <p:cNvSpPr txBox="1"/>
          <p:nvPr/>
        </p:nvSpPr>
        <p:spPr>
          <a:xfrm>
            <a:off x="7268252" y="5423336"/>
            <a:ext cx="39466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H</a:t>
            </a:r>
          </a:p>
        </p:txBody>
      </p:sp>
      <p:sp>
        <p:nvSpPr>
          <p:cNvPr id="24" name="TextBox 23">
            <a:extLst>
              <a:ext uri="{FF2B5EF4-FFF2-40B4-BE49-F238E27FC236}">
                <a16:creationId xmlns:a16="http://schemas.microsoft.com/office/drawing/2014/main" id="{FEE6C5DE-03A7-2EF0-148F-8ECC7CFC404E}"/>
              </a:ext>
            </a:extLst>
          </p:cNvPr>
          <p:cNvSpPr txBox="1"/>
          <p:nvPr/>
        </p:nvSpPr>
        <p:spPr>
          <a:xfrm>
            <a:off x="7231439" y="4837926"/>
            <a:ext cx="434734"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C</a:t>
            </a:r>
          </a:p>
        </p:txBody>
      </p:sp>
      <p:cxnSp>
        <p:nvCxnSpPr>
          <p:cNvPr id="25" name="Straight Connector 24">
            <a:extLst>
              <a:ext uri="{FF2B5EF4-FFF2-40B4-BE49-F238E27FC236}">
                <a16:creationId xmlns:a16="http://schemas.microsoft.com/office/drawing/2014/main" id="{33045B06-B888-F00F-F7B6-8C5141156EE9}"/>
              </a:ext>
            </a:extLst>
          </p:cNvPr>
          <p:cNvCxnSpPr>
            <a:cxnSpLocks/>
          </p:cNvCxnSpPr>
          <p:nvPr/>
        </p:nvCxnSpPr>
        <p:spPr>
          <a:xfrm flipH="1">
            <a:off x="7632316" y="5048541"/>
            <a:ext cx="29391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3B19082B-DF1A-B973-7400-DF4077CA5486}"/>
              </a:ext>
            </a:extLst>
          </p:cNvPr>
          <p:cNvSpPr txBox="1"/>
          <p:nvPr/>
        </p:nvSpPr>
        <p:spPr>
          <a:xfrm>
            <a:off x="6610794" y="4831300"/>
            <a:ext cx="434734"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C</a:t>
            </a:r>
          </a:p>
        </p:txBody>
      </p:sp>
      <p:cxnSp>
        <p:nvCxnSpPr>
          <p:cNvPr id="27" name="Straight Connector 26">
            <a:extLst>
              <a:ext uri="{FF2B5EF4-FFF2-40B4-BE49-F238E27FC236}">
                <a16:creationId xmlns:a16="http://schemas.microsoft.com/office/drawing/2014/main" id="{540724C9-994B-97B9-7215-AEFCDAC0E077}"/>
              </a:ext>
            </a:extLst>
          </p:cNvPr>
          <p:cNvCxnSpPr>
            <a:cxnSpLocks/>
          </p:cNvCxnSpPr>
          <p:nvPr/>
        </p:nvCxnSpPr>
        <p:spPr>
          <a:xfrm flipH="1">
            <a:off x="6968468" y="5064278"/>
            <a:ext cx="29391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1543701A-7D4C-B2C5-9E2E-3687847A78ED}"/>
              </a:ext>
            </a:extLst>
          </p:cNvPr>
          <p:cNvSpPr txBox="1"/>
          <p:nvPr/>
        </p:nvSpPr>
        <p:spPr>
          <a:xfrm>
            <a:off x="7248444" y="4245990"/>
            <a:ext cx="39466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H</a:t>
            </a:r>
          </a:p>
        </p:txBody>
      </p:sp>
      <p:cxnSp>
        <p:nvCxnSpPr>
          <p:cNvPr id="29" name="Straight Connector 28">
            <a:extLst>
              <a:ext uri="{FF2B5EF4-FFF2-40B4-BE49-F238E27FC236}">
                <a16:creationId xmlns:a16="http://schemas.microsoft.com/office/drawing/2014/main" id="{E7D72829-4D1A-EE79-1369-1670E435C7AF}"/>
              </a:ext>
            </a:extLst>
          </p:cNvPr>
          <p:cNvCxnSpPr/>
          <p:nvPr/>
        </p:nvCxnSpPr>
        <p:spPr>
          <a:xfrm>
            <a:off x="6791016" y="4597232"/>
            <a:ext cx="0" cy="250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9AB375-E47C-D7E5-6243-A6129820F7DA}"/>
              </a:ext>
            </a:extLst>
          </p:cNvPr>
          <p:cNvCxnSpPr/>
          <p:nvPr/>
        </p:nvCxnSpPr>
        <p:spPr>
          <a:xfrm>
            <a:off x="6814682" y="5239489"/>
            <a:ext cx="0" cy="250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DDE002F7-B46E-2B98-9471-9D7FF833B315}"/>
              </a:ext>
            </a:extLst>
          </p:cNvPr>
          <p:cNvSpPr txBox="1"/>
          <p:nvPr/>
        </p:nvSpPr>
        <p:spPr>
          <a:xfrm>
            <a:off x="6624786" y="5389470"/>
            <a:ext cx="39466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H</a:t>
            </a:r>
          </a:p>
        </p:txBody>
      </p:sp>
      <p:cxnSp>
        <p:nvCxnSpPr>
          <p:cNvPr id="32" name="Straight Connector 31">
            <a:extLst>
              <a:ext uri="{FF2B5EF4-FFF2-40B4-BE49-F238E27FC236}">
                <a16:creationId xmlns:a16="http://schemas.microsoft.com/office/drawing/2014/main" id="{B06AD7AB-21AA-CDFE-0E68-49D5D1D4D863}"/>
              </a:ext>
            </a:extLst>
          </p:cNvPr>
          <p:cNvCxnSpPr>
            <a:cxnSpLocks/>
          </p:cNvCxnSpPr>
          <p:nvPr/>
        </p:nvCxnSpPr>
        <p:spPr>
          <a:xfrm flipH="1">
            <a:off x="6328450" y="5065477"/>
            <a:ext cx="29391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9BBB1CB0-4BD9-A73D-383C-2FFB45774394}"/>
              </a:ext>
            </a:extLst>
          </p:cNvPr>
          <p:cNvSpPr txBox="1"/>
          <p:nvPr/>
        </p:nvSpPr>
        <p:spPr>
          <a:xfrm>
            <a:off x="6027266" y="4838029"/>
            <a:ext cx="39466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H</a:t>
            </a:r>
          </a:p>
        </p:txBody>
      </p:sp>
      <p:sp>
        <p:nvSpPr>
          <p:cNvPr id="34" name="TextBox 33">
            <a:extLst>
              <a:ext uri="{FF2B5EF4-FFF2-40B4-BE49-F238E27FC236}">
                <a16:creationId xmlns:a16="http://schemas.microsoft.com/office/drawing/2014/main" id="{ABDB9DFE-B5CB-FE91-7FFA-D605F90C1A86}"/>
              </a:ext>
            </a:extLst>
          </p:cNvPr>
          <p:cNvSpPr txBox="1"/>
          <p:nvPr/>
        </p:nvSpPr>
        <p:spPr>
          <a:xfrm>
            <a:off x="6604978" y="4212124"/>
            <a:ext cx="39466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H</a:t>
            </a:r>
          </a:p>
        </p:txBody>
      </p:sp>
      <p:sp>
        <p:nvSpPr>
          <p:cNvPr id="35" name="TextBox 34">
            <a:extLst>
              <a:ext uri="{FF2B5EF4-FFF2-40B4-BE49-F238E27FC236}">
                <a16:creationId xmlns:a16="http://schemas.microsoft.com/office/drawing/2014/main" id="{9250B32F-6996-7246-C76F-8E3B9C3E35E2}"/>
              </a:ext>
            </a:extLst>
          </p:cNvPr>
          <p:cNvSpPr txBox="1"/>
          <p:nvPr/>
        </p:nvSpPr>
        <p:spPr>
          <a:xfrm>
            <a:off x="7884043" y="4813461"/>
            <a:ext cx="44275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O</a:t>
            </a:r>
          </a:p>
        </p:txBody>
      </p:sp>
      <p:cxnSp>
        <p:nvCxnSpPr>
          <p:cNvPr id="36" name="Straight Connector 35">
            <a:extLst>
              <a:ext uri="{FF2B5EF4-FFF2-40B4-BE49-F238E27FC236}">
                <a16:creationId xmlns:a16="http://schemas.microsoft.com/office/drawing/2014/main" id="{ED147FF7-3CFF-CD23-01A1-C485DE0AC62F}"/>
              </a:ext>
            </a:extLst>
          </p:cNvPr>
          <p:cNvCxnSpPr>
            <a:cxnSpLocks/>
          </p:cNvCxnSpPr>
          <p:nvPr/>
        </p:nvCxnSpPr>
        <p:spPr>
          <a:xfrm flipH="1">
            <a:off x="8263337" y="5047876"/>
            <a:ext cx="29391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B58EA07A-39EF-051D-83FB-D0D2252A2603}"/>
              </a:ext>
            </a:extLst>
          </p:cNvPr>
          <p:cNvCxnSpPr/>
          <p:nvPr/>
        </p:nvCxnSpPr>
        <p:spPr>
          <a:xfrm>
            <a:off x="8754629" y="4644122"/>
            <a:ext cx="0" cy="250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79307843-116E-F036-6FC9-A86EF4C88916}"/>
              </a:ext>
            </a:extLst>
          </p:cNvPr>
          <p:cNvCxnSpPr/>
          <p:nvPr/>
        </p:nvCxnSpPr>
        <p:spPr>
          <a:xfrm>
            <a:off x="8696011" y="4638257"/>
            <a:ext cx="0" cy="250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FE54A270-FC85-D5A5-EB44-FCDBABB9410E}"/>
              </a:ext>
            </a:extLst>
          </p:cNvPr>
          <p:cNvCxnSpPr/>
          <p:nvPr/>
        </p:nvCxnSpPr>
        <p:spPr>
          <a:xfrm>
            <a:off x="3448636" y="1880080"/>
            <a:ext cx="0" cy="250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A4732E48-467A-197F-4516-3E8BD5778BA3}"/>
              </a:ext>
            </a:extLst>
          </p:cNvPr>
          <p:cNvCxnSpPr/>
          <p:nvPr/>
        </p:nvCxnSpPr>
        <p:spPr>
          <a:xfrm>
            <a:off x="3472302" y="2522337"/>
            <a:ext cx="0" cy="250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79E02BD2-DB8E-0E2D-DD69-4CE42DAE8F47}"/>
              </a:ext>
            </a:extLst>
          </p:cNvPr>
          <p:cNvSpPr txBox="1"/>
          <p:nvPr/>
        </p:nvSpPr>
        <p:spPr>
          <a:xfrm>
            <a:off x="3282406" y="2672318"/>
            <a:ext cx="39466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H</a:t>
            </a:r>
          </a:p>
        </p:txBody>
      </p:sp>
      <p:sp>
        <p:nvSpPr>
          <p:cNvPr id="42" name="TextBox 41">
            <a:extLst>
              <a:ext uri="{FF2B5EF4-FFF2-40B4-BE49-F238E27FC236}">
                <a16:creationId xmlns:a16="http://schemas.microsoft.com/office/drawing/2014/main" id="{BF004357-0B73-E877-5793-D8F86C5449B6}"/>
              </a:ext>
            </a:extLst>
          </p:cNvPr>
          <p:cNvSpPr txBox="1"/>
          <p:nvPr/>
        </p:nvSpPr>
        <p:spPr>
          <a:xfrm>
            <a:off x="3245593" y="2086908"/>
            <a:ext cx="434734"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C</a:t>
            </a:r>
          </a:p>
        </p:txBody>
      </p:sp>
      <p:cxnSp>
        <p:nvCxnSpPr>
          <p:cNvPr id="43" name="Straight Connector 42">
            <a:extLst>
              <a:ext uri="{FF2B5EF4-FFF2-40B4-BE49-F238E27FC236}">
                <a16:creationId xmlns:a16="http://schemas.microsoft.com/office/drawing/2014/main" id="{9C8DCBBF-02FE-0E88-8CA3-A97612A1DD8E}"/>
              </a:ext>
            </a:extLst>
          </p:cNvPr>
          <p:cNvCxnSpPr>
            <a:cxnSpLocks/>
          </p:cNvCxnSpPr>
          <p:nvPr/>
        </p:nvCxnSpPr>
        <p:spPr>
          <a:xfrm flipH="1">
            <a:off x="3646470" y="2297523"/>
            <a:ext cx="29391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4C019E18-D7EC-1CE1-29AC-F356E07178B9}"/>
              </a:ext>
            </a:extLst>
          </p:cNvPr>
          <p:cNvSpPr txBox="1"/>
          <p:nvPr/>
        </p:nvSpPr>
        <p:spPr>
          <a:xfrm>
            <a:off x="2642771" y="1492735"/>
            <a:ext cx="39466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H</a:t>
            </a:r>
          </a:p>
        </p:txBody>
      </p:sp>
      <p:sp>
        <p:nvSpPr>
          <p:cNvPr id="45" name="TextBox 44">
            <a:extLst>
              <a:ext uri="{FF2B5EF4-FFF2-40B4-BE49-F238E27FC236}">
                <a16:creationId xmlns:a16="http://schemas.microsoft.com/office/drawing/2014/main" id="{A91FDD7C-51CF-ECAB-3156-B14076689949}"/>
              </a:ext>
            </a:extLst>
          </p:cNvPr>
          <p:cNvSpPr txBox="1"/>
          <p:nvPr/>
        </p:nvSpPr>
        <p:spPr>
          <a:xfrm>
            <a:off x="2624948" y="2080282"/>
            <a:ext cx="434734"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C</a:t>
            </a:r>
          </a:p>
        </p:txBody>
      </p:sp>
      <p:sp>
        <p:nvSpPr>
          <p:cNvPr id="46" name="TextBox 45">
            <a:extLst>
              <a:ext uri="{FF2B5EF4-FFF2-40B4-BE49-F238E27FC236}">
                <a16:creationId xmlns:a16="http://schemas.microsoft.com/office/drawing/2014/main" id="{5DBB80C4-B535-DB1C-427D-407F0796687B}"/>
              </a:ext>
            </a:extLst>
          </p:cNvPr>
          <p:cNvSpPr txBox="1"/>
          <p:nvPr/>
        </p:nvSpPr>
        <p:spPr>
          <a:xfrm>
            <a:off x="3904086" y="2087010"/>
            <a:ext cx="39466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H</a:t>
            </a:r>
          </a:p>
        </p:txBody>
      </p:sp>
      <p:cxnSp>
        <p:nvCxnSpPr>
          <p:cNvPr id="47" name="Straight Connector 46">
            <a:extLst>
              <a:ext uri="{FF2B5EF4-FFF2-40B4-BE49-F238E27FC236}">
                <a16:creationId xmlns:a16="http://schemas.microsoft.com/office/drawing/2014/main" id="{C393B034-8466-1D54-F6AE-31F2E475BA50}"/>
              </a:ext>
            </a:extLst>
          </p:cNvPr>
          <p:cNvCxnSpPr>
            <a:cxnSpLocks/>
          </p:cNvCxnSpPr>
          <p:nvPr/>
        </p:nvCxnSpPr>
        <p:spPr>
          <a:xfrm flipH="1">
            <a:off x="2982622" y="2313260"/>
            <a:ext cx="29391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FA277E9A-A4B5-6582-DC78-E38744648443}"/>
              </a:ext>
            </a:extLst>
          </p:cNvPr>
          <p:cNvSpPr txBox="1"/>
          <p:nvPr/>
        </p:nvSpPr>
        <p:spPr>
          <a:xfrm>
            <a:off x="3262598" y="1494972"/>
            <a:ext cx="39466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H</a:t>
            </a:r>
          </a:p>
        </p:txBody>
      </p:sp>
      <p:cxnSp>
        <p:nvCxnSpPr>
          <p:cNvPr id="49" name="Straight Connector 48">
            <a:extLst>
              <a:ext uri="{FF2B5EF4-FFF2-40B4-BE49-F238E27FC236}">
                <a16:creationId xmlns:a16="http://schemas.microsoft.com/office/drawing/2014/main" id="{E2CC69BE-E25C-FDF4-183E-48D182F33859}"/>
              </a:ext>
            </a:extLst>
          </p:cNvPr>
          <p:cNvCxnSpPr/>
          <p:nvPr/>
        </p:nvCxnSpPr>
        <p:spPr>
          <a:xfrm>
            <a:off x="2135651" y="1882037"/>
            <a:ext cx="0" cy="250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3E72029A-9775-429D-3C40-6D7A35C251CC}"/>
              </a:ext>
            </a:extLst>
          </p:cNvPr>
          <p:cNvCxnSpPr/>
          <p:nvPr/>
        </p:nvCxnSpPr>
        <p:spPr>
          <a:xfrm>
            <a:off x="2827533" y="2489125"/>
            <a:ext cx="0" cy="250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8B085A62-6352-23CB-A1BB-DDDD4D8B6F2F}"/>
              </a:ext>
            </a:extLst>
          </p:cNvPr>
          <p:cNvSpPr txBox="1"/>
          <p:nvPr/>
        </p:nvSpPr>
        <p:spPr>
          <a:xfrm>
            <a:off x="2655222" y="2691859"/>
            <a:ext cx="39466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H</a:t>
            </a:r>
          </a:p>
        </p:txBody>
      </p:sp>
      <p:sp>
        <p:nvSpPr>
          <p:cNvPr id="52" name="TextBox 51">
            <a:extLst>
              <a:ext uri="{FF2B5EF4-FFF2-40B4-BE49-F238E27FC236}">
                <a16:creationId xmlns:a16="http://schemas.microsoft.com/office/drawing/2014/main" id="{4E119F3D-72AE-3214-2BEE-BAF2F0FFB37A}"/>
              </a:ext>
            </a:extLst>
          </p:cNvPr>
          <p:cNvSpPr txBox="1"/>
          <p:nvPr/>
        </p:nvSpPr>
        <p:spPr>
          <a:xfrm>
            <a:off x="1932608" y="2088865"/>
            <a:ext cx="434734"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C</a:t>
            </a:r>
          </a:p>
        </p:txBody>
      </p:sp>
      <p:sp>
        <p:nvSpPr>
          <p:cNvPr id="54" name="TextBox 53">
            <a:extLst>
              <a:ext uri="{FF2B5EF4-FFF2-40B4-BE49-F238E27FC236}">
                <a16:creationId xmlns:a16="http://schemas.microsoft.com/office/drawing/2014/main" id="{53990356-E1A6-EDDA-169E-3D994D8D2619}"/>
              </a:ext>
            </a:extLst>
          </p:cNvPr>
          <p:cNvSpPr txBox="1"/>
          <p:nvPr/>
        </p:nvSpPr>
        <p:spPr>
          <a:xfrm>
            <a:off x="1311963" y="2082239"/>
            <a:ext cx="434734"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C</a:t>
            </a:r>
          </a:p>
        </p:txBody>
      </p:sp>
      <p:cxnSp>
        <p:nvCxnSpPr>
          <p:cNvPr id="55" name="Straight Connector 54">
            <a:extLst>
              <a:ext uri="{FF2B5EF4-FFF2-40B4-BE49-F238E27FC236}">
                <a16:creationId xmlns:a16="http://schemas.microsoft.com/office/drawing/2014/main" id="{A1213477-6D64-9990-4387-E963F0061163}"/>
              </a:ext>
            </a:extLst>
          </p:cNvPr>
          <p:cNvCxnSpPr>
            <a:cxnSpLocks/>
          </p:cNvCxnSpPr>
          <p:nvPr/>
        </p:nvCxnSpPr>
        <p:spPr>
          <a:xfrm flipH="1">
            <a:off x="1669637" y="2315217"/>
            <a:ext cx="29391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24AA3B9C-9435-B83C-AEF0-D1DA38DE5F96}"/>
              </a:ext>
            </a:extLst>
          </p:cNvPr>
          <p:cNvSpPr txBox="1"/>
          <p:nvPr/>
        </p:nvSpPr>
        <p:spPr>
          <a:xfrm>
            <a:off x="1949613" y="1496929"/>
            <a:ext cx="44275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O</a:t>
            </a:r>
          </a:p>
        </p:txBody>
      </p:sp>
      <p:cxnSp>
        <p:nvCxnSpPr>
          <p:cNvPr id="57" name="Straight Connector 56">
            <a:extLst>
              <a:ext uri="{FF2B5EF4-FFF2-40B4-BE49-F238E27FC236}">
                <a16:creationId xmlns:a16="http://schemas.microsoft.com/office/drawing/2014/main" id="{75DA62D5-9F49-C8FC-7340-C9732C3F34E5}"/>
              </a:ext>
            </a:extLst>
          </p:cNvPr>
          <p:cNvCxnSpPr/>
          <p:nvPr/>
        </p:nvCxnSpPr>
        <p:spPr>
          <a:xfrm>
            <a:off x="1492185" y="1848171"/>
            <a:ext cx="0" cy="250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2408D99A-AD9F-5C16-90C6-EF5BC153F33B}"/>
              </a:ext>
            </a:extLst>
          </p:cNvPr>
          <p:cNvCxnSpPr/>
          <p:nvPr/>
        </p:nvCxnSpPr>
        <p:spPr>
          <a:xfrm>
            <a:off x="1515851" y="2490428"/>
            <a:ext cx="0" cy="250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6B629BF6-9088-A34D-D4DA-DF3D28E5559E}"/>
              </a:ext>
            </a:extLst>
          </p:cNvPr>
          <p:cNvSpPr txBox="1"/>
          <p:nvPr/>
        </p:nvSpPr>
        <p:spPr>
          <a:xfrm>
            <a:off x="1325955" y="2640409"/>
            <a:ext cx="39466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H</a:t>
            </a:r>
          </a:p>
        </p:txBody>
      </p:sp>
      <p:cxnSp>
        <p:nvCxnSpPr>
          <p:cNvPr id="60" name="Straight Connector 59">
            <a:extLst>
              <a:ext uri="{FF2B5EF4-FFF2-40B4-BE49-F238E27FC236}">
                <a16:creationId xmlns:a16="http://schemas.microsoft.com/office/drawing/2014/main" id="{3197EFF9-36EB-DA73-C784-24C66A514F32}"/>
              </a:ext>
            </a:extLst>
          </p:cNvPr>
          <p:cNvCxnSpPr>
            <a:cxnSpLocks/>
          </p:cNvCxnSpPr>
          <p:nvPr/>
        </p:nvCxnSpPr>
        <p:spPr>
          <a:xfrm flipH="1">
            <a:off x="1029619" y="2316416"/>
            <a:ext cx="29391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CE81C820-2A6F-49CA-3890-98E6A6136BCC}"/>
              </a:ext>
            </a:extLst>
          </p:cNvPr>
          <p:cNvSpPr txBox="1"/>
          <p:nvPr/>
        </p:nvSpPr>
        <p:spPr>
          <a:xfrm>
            <a:off x="728435" y="2088968"/>
            <a:ext cx="39466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H</a:t>
            </a:r>
          </a:p>
        </p:txBody>
      </p:sp>
      <p:sp>
        <p:nvSpPr>
          <p:cNvPr id="62" name="TextBox 61">
            <a:extLst>
              <a:ext uri="{FF2B5EF4-FFF2-40B4-BE49-F238E27FC236}">
                <a16:creationId xmlns:a16="http://schemas.microsoft.com/office/drawing/2014/main" id="{B8030ED0-8E81-6E4F-D597-00CF2539E203}"/>
              </a:ext>
            </a:extLst>
          </p:cNvPr>
          <p:cNvSpPr txBox="1"/>
          <p:nvPr/>
        </p:nvSpPr>
        <p:spPr>
          <a:xfrm>
            <a:off x="1306147" y="1463063"/>
            <a:ext cx="39466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H</a:t>
            </a:r>
          </a:p>
        </p:txBody>
      </p:sp>
      <p:cxnSp>
        <p:nvCxnSpPr>
          <p:cNvPr id="64" name="Straight Connector 63">
            <a:extLst>
              <a:ext uri="{FF2B5EF4-FFF2-40B4-BE49-F238E27FC236}">
                <a16:creationId xmlns:a16="http://schemas.microsoft.com/office/drawing/2014/main" id="{EE01784D-F1E1-10C1-D871-CEBAA3FB0A3C}"/>
              </a:ext>
            </a:extLst>
          </p:cNvPr>
          <p:cNvCxnSpPr>
            <a:cxnSpLocks/>
          </p:cNvCxnSpPr>
          <p:nvPr/>
        </p:nvCxnSpPr>
        <p:spPr>
          <a:xfrm flipH="1">
            <a:off x="2349045" y="2298815"/>
            <a:ext cx="29391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F9263D5C-0BA8-9F1C-5EFB-E76E15A97BFA}"/>
              </a:ext>
            </a:extLst>
          </p:cNvPr>
          <p:cNvCxnSpPr/>
          <p:nvPr/>
        </p:nvCxnSpPr>
        <p:spPr>
          <a:xfrm>
            <a:off x="2840337" y="1895061"/>
            <a:ext cx="0" cy="250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98B83092-8C42-A0ED-EF15-478B2E7B3B09}"/>
              </a:ext>
            </a:extLst>
          </p:cNvPr>
          <p:cNvCxnSpPr/>
          <p:nvPr/>
        </p:nvCxnSpPr>
        <p:spPr>
          <a:xfrm>
            <a:off x="9286727" y="1968003"/>
            <a:ext cx="0" cy="250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A7133833-54BF-4DA1-EC47-4DC7E27D9733}"/>
              </a:ext>
            </a:extLst>
          </p:cNvPr>
          <p:cNvCxnSpPr/>
          <p:nvPr/>
        </p:nvCxnSpPr>
        <p:spPr>
          <a:xfrm>
            <a:off x="9310393" y="2610260"/>
            <a:ext cx="0" cy="250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9" name="TextBox 68">
            <a:extLst>
              <a:ext uri="{FF2B5EF4-FFF2-40B4-BE49-F238E27FC236}">
                <a16:creationId xmlns:a16="http://schemas.microsoft.com/office/drawing/2014/main" id="{84D8E78C-A879-A288-1321-A706089EB85C}"/>
              </a:ext>
            </a:extLst>
          </p:cNvPr>
          <p:cNvSpPr txBox="1"/>
          <p:nvPr/>
        </p:nvSpPr>
        <p:spPr>
          <a:xfrm>
            <a:off x="9120497" y="2760241"/>
            <a:ext cx="39466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H</a:t>
            </a:r>
          </a:p>
        </p:txBody>
      </p:sp>
      <p:sp>
        <p:nvSpPr>
          <p:cNvPr id="70" name="TextBox 69">
            <a:extLst>
              <a:ext uri="{FF2B5EF4-FFF2-40B4-BE49-F238E27FC236}">
                <a16:creationId xmlns:a16="http://schemas.microsoft.com/office/drawing/2014/main" id="{35DD0A4E-5ECE-5B1E-E757-EEF30C00B7B7}"/>
              </a:ext>
            </a:extLst>
          </p:cNvPr>
          <p:cNvSpPr txBox="1"/>
          <p:nvPr/>
        </p:nvSpPr>
        <p:spPr>
          <a:xfrm>
            <a:off x="9083684" y="2174831"/>
            <a:ext cx="434734"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C</a:t>
            </a:r>
          </a:p>
        </p:txBody>
      </p:sp>
      <p:cxnSp>
        <p:nvCxnSpPr>
          <p:cNvPr id="71" name="Straight Connector 70">
            <a:extLst>
              <a:ext uri="{FF2B5EF4-FFF2-40B4-BE49-F238E27FC236}">
                <a16:creationId xmlns:a16="http://schemas.microsoft.com/office/drawing/2014/main" id="{3F291BEB-656B-6D4F-C8FE-D3AB89E5CD31}"/>
              </a:ext>
            </a:extLst>
          </p:cNvPr>
          <p:cNvCxnSpPr>
            <a:cxnSpLocks/>
          </p:cNvCxnSpPr>
          <p:nvPr/>
        </p:nvCxnSpPr>
        <p:spPr>
          <a:xfrm flipH="1">
            <a:off x="9484561" y="2385446"/>
            <a:ext cx="29391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9592DAD0-0C40-F2FF-8D22-4316BFE5211F}"/>
              </a:ext>
            </a:extLst>
          </p:cNvPr>
          <p:cNvSpPr txBox="1"/>
          <p:nvPr/>
        </p:nvSpPr>
        <p:spPr>
          <a:xfrm>
            <a:off x="8463039" y="2168205"/>
            <a:ext cx="434734"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C</a:t>
            </a:r>
          </a:p>
        </p:txBody>
      </p:sp>
      <p:sp>
        <p:nvSpPr>
          <p:cNvPr id="74" name="TextBox 73">
            <a:extLst>
              <a:ext uri="{FF2B5EF4-FFF2-40B4-BE49-F238E27FC236}">
                <a16:creationId xmlns:a16="http://schemas.microsoft.com/office/drawing/2014/main" id="{5AF533DE-8930-372D-98F3-160A1DEE600D}"/>
              </a:ext>
            </a:extLst>
          </p:cNvPr>
          <p:cNvSpPr txBox="1"/>
          <p:nvPr/>
        </p:nvSpPr>
        <p:spPr>
          <a:xfrm>
            <a:off x="9742177" y="2174933"/>
            <a:ext cx="39466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H</a:t>
            </a:r>
          </a:p>
        </p:txBody>
      </p:sp>
      <p:cxnSp>
        <p:nvCxnSpPr>
          <p:cNvPr id="75" name="Straight Connector 74">
            <a:extLst>
              <a:ext uri="{FF2B5EF4-FFF2-40B4-BE49-F238E27FC236}">
                <a16:creationId xmlns:a16="http://schemas.microsoft.com/office/drawing/2014/main" id="{91DD202B-07F1-2B10-1F7E-904E0986672E}"/>
              </a:ext>
            </a:extLst>
          </p:cNvPr>
          <p:cNvCxnSpPr>
            <a:cxnSpLocks/>
          </p:cNvCxnSpPr>
          <p:nvPr/>
        </p:nvCxnSpPr>
        <p:spPr>
          <a:xfrm flipH="1">
            <a:off x="8820713" y="2401183"/>
            <a:ext cx="29391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09D3DBD1-B24A-103C-9482-29E73FA357E6}"/>
              </a:ext>
            </a:extLst>
          </p:cNvPr>
          <p:cNvSpPr txBox="1"/>
          <p:nvPr/>
        </p:nvSpPr>
        <p:spPr>
          <a:xfrm>
            <a:off x="9100689" y="1582895"/>
            <a:ext cx="39466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H</a:t>
            </a:r>
          </a:p>
        </p:txBody>
      </p:sp>
      <p:cxnSp>
        <p:nvCxnSpPr>
          <p:cNvPr id="77" name="Straight Connector 76">
            <a:extLst>
              <a:ext uri="{FF2B5EF4-FFF2-40B4-BE49-F238E27FC236}">
                <a16:creationId xmlns:a16="http://schemas.microsoft.com/office/drawing/2014/main" id="{494571ED-4B2E-6184-EEB9-9BCFB741F003}"/>
              </a:ext>
            </a:extLst>
          </p:cNvPr>
          <p:cNvCxnSpPr/>
          <p:nvPr/>
        </p:nvCxnSpPr>
        <p:spPr>
          <a:xfrm>
            <a:off x="7358281" y="1969960"/>
            <a:ext cx="0" cy="250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2449DBC7-643E-AF43-5ED5-994A204619A8}"/>
              </a:ext>
            </a:extLst>
          </p:cNvPr>
          <p:cNvCxnSpPr/>
          <p:nvPr/>
        </p:nvCxnSpPr>
        <p:spPr>
          <a:xfrm>
            <a:off x="7381947" y="2612217"/>
            <a:ext cx="0" cy="250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5826BC56-6DBB-B852-A395-2EFAB0A96050}"/>
              </a:ext>
            </a:extLst>
          </p:cNvPr>
          <p:cNvSpPr txBox="1"/>
          <p:nvPr/>
        </p:nvSpPr>
        <p:spPr>
          <a:xfrm>
            <a:off x="7192051" y="2762198"/>
            <a:ext cx="39466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H</a:t>
            </a:r>
          </a:p>
        </p:txBody>
      </p:sp>
      <p:sp>
        <p:nvSpPr>
          <p:cNvPr id="80" name="TextBox 79">
            <a:extLst>
              <a:ext uri="{FF2B5EF4-FFF2-40B4-BE49-F238E27FC236}">
                <a16:creationId xmlns:a16="http://schemas.microsoft.com/office/drawing/2014/main" id="{2134C561-DD84-C6A2-421C-EC831405A62C}"/>
              </a:ext>
            </a:extLst>
          </p:cNvPr>
          <p:cNvSpPr txBox="1"/>
          <p:nvPr/>
        </p:nvSpPr>
        <p:spPr>
          <a:xfrm>
            <a:off x="7155238" y="2176788"/>
            <a:ext cx="434734"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C</a:t>
            </a:r>
          </a:p>
        </p:txBody>
      </p:sp>
      <p:cxnSp>
        <p:nvCxnSpPr>
          <p:cNvPr id="81" name="Straight Connector 80">
            <a:extLst>
              <a:ext uri="{FF2B5EF4-FFF2-40B4-BE49-F238E27FC236}">
                <a16:creationId xmlns:a16="http://schemas.microsoft.com/office/drawing/2014/main" id="{BC6A656F-09DE-89EE-8E23-2BE9C59F2DF6}"/>
              </a:ext>
            </a:extLst>
          </p:cNvPr>
          <p:cNvCxnSpPr>
            <a:cxnSpLocks/>
          </p:cNvCxnSpPr>
          <p:nvPr/>
        </p:nvCxnSpPr>
        <p:spPr>
          <a:xfrm flipH="1">
            <a:off x="7556115" y="2387403"/>
            <a:ext cx="29391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2" name="TextBox 81">
            <a:extLst>
              <a:ext uri="{FF2B5EF4-FFF2-40B4-BE49-F238E27FC236}">
                <a16:creationId xmlns:a16="http://schemas.microsoft.com/office/drawing/2014/main" id="{DE671C90-1004-D7A4-99B2-A4FE3C95C476}"/>
              </a:ext>
            </a:extLst>
          </p:cNvPr>
          <p:cNvSpPr txBox="1"/>
          <p:nvPr/>
        </p:nvSpPr>
        <p:spPr>
          <a:xfrm>
            <a:off x="6534593" y="2170162"/>
            <a:ext cx="434734"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C</a:t>
            </a:r>
          </a:p>
        </p:txBody>
      </p:sp>
      <p:cxnSp>
        <p:nvCxnSpPr>
          <p:cNvPr id="83" name="Straight Connector 82">
            <a:extLst>
              <a:ext uri="{FF2B5EF4-FFF2-40B4-BE49-F238E27FC236}">
                <a16:creationId xmlns:a16="http://schemas.microsoft.com/office/drawing/2014/main" id="{DB634564-9006-B7B1-DF58-19A4B395900E}"/>
              </a:ext>
            </a:extLst>
          </p:cNvPr>
          <p:cNvCxnSpPr>
            <a:cxnSpLocks/>
          </p:cNvCxnSpPr>
          <p:nvPr/>
        </p:nvCxnSpPr>
        <p:spPr>
          <a:xfrm flipH="1">
            <a:off x="6892267" y="2403140"/>
            <a:ext cx="29391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42DE0DC4-E903-507C-2BD2-CC509A78BD56}"/>
              </a:ext>
            </a:extLst>
          </p:cNvPr>
          <p:cNvSpPr txBox="1"/>
          <p:nvPr/>
        </p:nvSpPr>
        <p:spPr>
          <a:xfrm>
            <a:off x="7172243" y="1584852"/>
            <a:ext cx="39466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H</a:t>
            </a:r>
          </a:p>
        </p:txBody>
      </p:sp>
      <p:cxnSp>
        <p:nvCxnSpPr>
          <p:cNvPr id="85" name="Straight Connector 84">
            <a:extLst>
              <a:ext uri="{FF2B5EF4-FFF2-40B4-BE49-F238E27FC236}">
                <a16:creationId xmlns:a16="http://schemas.microsoft.com/office/drawing/2014/main" id="{3F6F575C-8E5E-37BC-4A5E-F084DEE9AB8D}"/>
              </a:ext>
            </a:extLst>
          </p:cNvPr>
          <p:cNvCxnSpPr/>
          <p:nvPr/>
        </p:nvCxnSpPr>
        <p:spPr>
          <a:xfrm>
            <a:off x="6714815" y="1936094"/>
            <a:ext cx="0" cy="250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6D85DBB9-6458-B477-81D7-23DD3AE1070B}"/>
              </a:ext>
            </a:extLst>
          </p:cNvPr>
          <p:cNvCxnSpPr/>
          <p:nvPr/>
        </p:nvCxnSpPr>
        <p:spPr>
          <a:xfrm>
            <a:off x="6738481" y="2578351"/>
            <a:ext cx="0" cy="250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03640864-E82C-162B-25D7-36C4E6FC615A}"/>
              </a:ext>
            </a:extLst>
          </p:cNvPr>
          <p:cNvSpPr txBox="1"/>
          <p:nvPr/>
        </p:nvSpPr>
        <p:spPr>
          <a:xfrm>
            <a:off x="6548585" y="2728332"/>
            <a:ext cx="39466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H</a:t>
            </a:r>
          </a:p>
        </p:txBody>
      </p:sp>
      <p:cxnSp>
        <p:nvCxnSpPr>
          <p:cNvPr id="88" name="Straight Connector 87">
            <a:extLst>
              <a:ext uri="{FF2B5EF4-FFF2-40B4-BE49-F238E27FC236}">
                <a16:creationId xmlns:a16="http://schemas.microsoft.com/office/drawing/2014/main" id="{9DBF6E53-8C0F-340C-94B1-782667899C2E}"/>
              </a:ext>
            </a:extLst>
          </p:cNvPr>
          <p:cNvCxnSpPr>
            <a:cxnSpLocks/>
          </p:cNvCxnSpPr>
          <p:nvPr/>
        </p:nvCxnSpPr>
        <p:spPr>
          <a:xfrm flipH="1">
            <a:off x="6252249" y="2404339"/>
            <a:ext cx="29391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9" name="TextBox 88">
            <a:extLst>
              <a:ext uri="{FF2B5EF4-FFF2-40B4-BE49-F238E27FC236}">
                <a16:creationId xmlns:a16="http://schemas.microsoft.com/office/drawing/2014/main" id="{8A24F977-75EA-F134-5EDC-EBDF134B656C}"/>
              </a:ext>
            </a:extLst>
          </p:cNvPr>
          <p:cNvSpPr txBox="1"/>
          <p:nvPr/>
        </p:nvSpPr>
        <p:spPr>
          <a:xfrm>
            <a:off x="5951065" y="2176891"/>
            <a:ext cx="39466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H</a:t>
            </a:r>
          </a:p>
        </p:txBody>
      </p:sp>
      <p:sp>
        <p:nvSpPr>
          <p:cNvPr id="90" name="TextBox 89">
            <a:extLst>
              <a:ext uri="{FF2B5EF4-FFF2-40B4-BE49-F238E27FC236}">
                <a16:creationId xmlns:a16="http://schemas.microsoft.com/office/drawing/2014/main" id="{5BB54A8E-FE39-76F9-CE91-121D433C5243}"/>
              </a:ext>
            </a:extLst>
          </p:cNvPr>
          <p:cNvSpPr txBox="1"/>
          <p:nvPr/>
        </p:nvSpPr>
        <p:spPr>
          <a:xfrm>
            <a:off x="6528777" y="1550986"/>
            <a:ext cx="39466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H</a:t>
            </a:r>
          </a:p>
        </p:txBody>
      </p:sp>
      <p:sp>
        <p:nvSpPr>
          <p:cNvPr id="91" name="TextBox 90">
            <a:extLst>
              <a:ext uri="{FF2B5EF4-FFF2-40B4-BE49-F238E27FC236}">
                <a16:creationId xmlns:a16="http://schemas.microsoft.com/office/drawing/2014/main" id="{1663C129-1B15-8B64-55D9-0BAEBC81FBF3}"/>
              </a:ext>
            </a:extLst>
          </p:cNvPr>
          <p:cNvSpPr txBox="1"/>
          <p:nvPr/>
        </p:nvSpPr>
        <p:spPr>
          <a:xfrm>
            <a:off x="7807842" y="2152323"/>
            <a:ext cx="44275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O</a:t>
            </a:r>
          </a:p>
        </p:txBody>
      </p:sp>
      <p:cxnSp>
        <p:nvCxnSpPr>
          <p:cNvPr id="92" name="Straight Connector 91">
            <a:extLst>
              <a:ext uri="{FF2B5EF4-FFF2-40B4-BE49-F238E27FC236}">
                <a16:creationId xmlns:a16="http://schemas.microsoft.com/office/drawing/2014/main" id="{9016EDBD-DD09-1F9C-E7FF-4741B294E08F}"/>
              </a:ext>
            </a:extLst>
          </p:cNvPr>
          <p:cNvCxnSpPr>
            <a:cxnSpLocks/>
          </p:cNvCxnSpPr>
          <p:nvPr/>
        </p:nvCxnSpPr>
        <p:spPr>
          <a:xfrm flipH="1">
            <a:off x="8187136" y="2386738"/>
            <a:ext cx="29391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FCB88A8D-09B9-AB81-42F6-10B2B0621CB9}"/>
              </a:ext>
            </a:extLst>
          </p:cNvPr>
          <p:cNvCxnSpPr/>
          <p:nvPr/>
        </p:nvCxnSpPr>
        <p:spPr>
          <a:xfrm>
            <a:off x="8647819" y="1926972"/>
            <a:ext cx="0" cy="250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9DF2711A-9241-BCF9-04B5-A66AF35E84AD}"/>
              </a:ext>
            </a:extLst>
          </p:cNvPr>
          <p:cNvCxnSpPr/>
          <p:nvPr/>
        </p:nvCxnSpPr>
        <p:spPr>
          <a:xfrm>
            <a:off x="8671485" y="2569229"/>
            <a:ext cx="0" cy="250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97" name="TextBox 96">
            <a:extLst>
              <a:ext uri="{FF2B5EF4-FFF2-40B4-BE49-F238E27FC236}">
                <a16:creationId xmlns:a16="http://schemas.microsoft.com/office/drawing/2014/main" id="{AA3D7167-7448-1F3E-82E1-386EB6389439}"/>
              </a:ext>
            </a:extLst>
          </p:cNvPr>
          <p:cNvSpPr txBox="1"/>
          <p:nvPr/>
        </p:nvSpPr>
        <p:spPr>
          <a:xfrm>
            <a:off x="8481589" y="2719210"/>
            <a:ext cx="39466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H</a:t>
            </a:r>
          </a:p>
        </p:txBody>
      </p:sp>
      <p:sp>
        <p:nvSpPr>
          <p:cNvPr id="98" name="TextBox 97">
            <a:extLst>
              <a:ext uri="{FF2B5EF4-FFF2-40B4-BE49-F238E27FC236}">
                <a16:creationId xmlns:a16="http://schemas.microsoft.com/office/drawing/2014/main" id="{EE1E413E-6233-5D77-2538-14C8997B6EEF}"/>
              </a:ext>
            </a:extLst>
          </p:cNvPr>
          <p:cNvSpPr txBox="1"/>
          <p:nvPr/>
        </p:nvSpPr>
        <p:spPr>
          <a:xfrm>
            <a:off x="8461781" y="1541864"/>
            <a:ext cx="39466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H</a:t>
            </a:r>
          </a:p>
        </p:txBody>
      </p:sp>
      <p:cxnSp>
        <p:nvCxnSpPr>
          <p:cNvPr id="103" name="Straight Connector 102">
            <a:extLst>
              <a:ext uri="{FF2B5EF4-FFF2-40B4-BE49-F238E27FC236}">
                <a16:creationId xmlns:a16="http://schemas.microsoft.com/office/drawing/2014/main" id="{2523149A-7F88-AF84-D5A2-DDF6F7603719}"/>
              </a:ext>
            </a:extLst>
          </p:cNvPr>
          <p:cNvCxnSpPr/>
          <p:nvPr/>
        </p:nvCxnSpPr>
        <p:spPr>
          <a:xfrm>
            <a:off x="4046512" y="4623279"/>
            <a:ext cx="0" cy="250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6DD397D5-AFB4-6F22-C41B-88ED1941DC62}"/>
              </a:ext>
            </a:extLst>
          </p:cNvPr>
          <p:cNvCxnSpPr/>
          <p:nvPr/>
        </p:nvCxnSpPr>
        <p:spPr>
          <a:xfrm>
            <a:off x="4070178" y="5265536"/>
            <a:ext cx="0" cy="250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05" name="TextBox 104">
            <a:extLst>
              <a:ext uri="{FF2B5EF4-FFF2-40B4-BE49-F238E27FC236}">
                <a16:creationId xmlns:a16="http://schemas.microsoft.com/office/drawing/2014/main" id="{1095E0F3-0437-A596-7126-083866A17841}"/>
              </a:ext>
            </a:extLst>
          </p:cNvPr>
          <p:cNvSpPr txBox="1"/>
          <p:nvPr/>
        </p:nvSpPr>
        <p:spPr>
          <a:xfrm>
            <a:off x="3880282" y="5415517"/>
            <a:ext cx="39466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H</a:t>
            </a:r>
          </a:p>
        </p:txBody>
      </p:sp>
      <p:sp>
        <p:nvSpPr>
          <p:cNvPr id="106" name="TextBox 105">
            <a:extLst>
              <a:ext uri="{FF2B5EF4-FFF2-40B4-BE49-F238E27FC236}">
                <a16:creationId xmlns:a16="http://schemas.microsoft.com/office/drawing/2014/main" id="{D2BB9B70-5A17-9439-6C09-9C36181CAAA7}"/>
              </a:ext>
            </a:extLst>
          </p:cNvPr>
          <p:cNvSpPr txBox="1"/>
          <p:nvPr/>
        </p:nvSpPr>
        <p:spPr>
          <a:xfrm>
            <a:off x="3843469" y="4830107"/>
            <a:ext cx="434734"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C</a:t>
            </a:r>
          </a:p>
        </p:txBody>
      </p:sp>
      <p:cxnSp>
        <p:nvCxnSpPr>
          <p:cNvPr id="107" name="Straight Connector 106">
            <a:extLst>
              <a:ext uri="{FF2B5EF4-FFF2-40B4-BE49-F238E27FC236}">
                <a16:creationId xmlns:a16="http://schemas.microsoft.com/office/drawing/2014/main" id="{CB805B26-984B-A10D-AA27-9DC60584B36E}"/>
              </a:ext>
            </a:extLst>
          </p:cNvPr>
          <p:cNvCxnSpPr>
            <a:cxnSpLocks/>
          </p:cNvCxnSpPr>
          <p:nvPr/>
        </p:nvCxnSpPr>
        <p:spPr>
          <a:xfrm flipH="1">
            <a:off x="4244346" y="5040722"/>
            <a:ext cx="29391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08" name="TextBox 107">
            <a:extLst>
              <a:ext uri="{FF2B5EF4-FFF2-40B4-BE49-F238E27FC236}">
                <a16:creationId xmlns:a16="http://schemas.microsoft.com/office/drawing/2014/main" id="{4214A9CE-5685-143D-E85C-11065F21F784}"/>
              </a:ext>
            </a:extLst>
          </p:cNvPr>
          <p:cNvSpPr txBox="1"/>
          <p:nvPr/>
        </p:nvSpPr>
        <p:spPr>
          <a:xfrm>
            <a:off x="3047214" y="4235934"/>
            <a:ext cx="652743"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OH</a:t>
            </a:r>
          </a:p>
        </p:txBody>
      </p:sp>
      <p:sp>
        <p:nvSpPr>
          <p:cNvPr id="109" name="TextBox 108">
            <a:extLst>
              <a:ext uri="{FF2B5EF4-FFF2-40B4-BE49-F238E27FC236}">
                <a16:creationId xmlns:a16="http://schemas.microsoft.com/office/drawing/2014/main" id="{6CBF5FE6-3171-1B71-4749-FF887798064B}"/>
              </a:ext>
            </a:extLst>
          </p:cNvPr>
          <p:cNvSpPr txBox="1"/>
          <p:nvPr/>
        </p:nvSpPr>
        <p:spPr>
          <a:xfrm>
            <a:off x="3240408" y="4805895"/>
            <a:ext cx="434734"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C</a:t>
            </a:r>
          </a:p>
        </p:txBody>
      </p:sp>
      <p:sp>
        <p:nvSpPr>
          <p:cNvPr id="110" name="TextBox 109">
            <a:extLst>
              <a:ext uri="{FF2B5EF4-FFF2-40B4-BE49-F238E27FC236}">
                <a16:creationId xmlns:a16="http://schemas.microsoft.com/office/drawing/2014/main" id="{2DEBEE83-E616-2C23-518A-AD90C848470F}"/>
              </a:ext>
            </a:extLst>
          </p:cNvPr>
          <p:cNvSpPr txBox="1"/>
          <p:nvPr/>
        </p:nvSpPr>
        <p:spPr>
          <a:xfrm>
            <a:off x="4501962" y="4830209"/>
            <a:ext cx="39466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H</a:t>
            </a:r>
          </a:p>
        </p:txBody>
      </p:sp>
      <p:cxnSp>
        <p:nvCxnSpPr>
          <p:cNvPr id="111" name="Straight Connector 110">
            <a:extLst>
              <a:ext uri="{FF2B5EF4-FFF2-40B4-BE49-F238E27FC236}">
                <a16:creationId xmlns:a16="http://schemas.microsoft.com/office/drawing/2014/main" id="{DBC6E011-CA97-C663-B4B7-240F047B8C13}"/>
              </a:ext>
            </a:extLst>
          </p:cNvPr>
          <p:cNvCxnSpPr>
            <a:cxnSpLocks/>
          </p:cNvCxnSpPr>
          <p:nvPr/>
        </p:nvCxnSpPr>
        <p:spPr>
          <a:xfrm flipH="1">
            <a:off x="3580498" y="5056459"/>
            <a:ext cx="29391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2" name="TextBox 111">
            <a:extLst>
              <a:ext uri="{FF2B5EF4-FFF2-40B4-BE49-F238E27FC236}">
                <a16:creationId xmlns:a16="http://schemas.microsoft.com/office/drawing/2014/main" id="{39EE91C4-B107-E6AF-93D6-04C318F5C6EB}"/>
              </a:ext>
            </a:extLst>
          </p:cNvPr>
          <p:cNvSpPr txBox="1"/>
          <p:nvPr/>
        </p:nvSpPr>
        <p:spPr>
          <a:xfrm>
            <a:off x="3860474" y="4238171"/>
            <a:ext cx="39466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H</a:t>
            </a:r>
          </a:p>
        </p:txBody>
      </p:sp>
      <p:cxnSp>
        <p:nvCxnSpPr>
          <p:cNvPr id="113" name="Straight Connector 112">
            <a:extLst>
              <a:ext uri="{FF2B5EF4-FFF2-40B4-BE49-F238E27FC236}">
                <a16:creationId xmlns:a16="http://schemas.microsoft.com/office/drawing/2014/main" id="{F823796E-AFB2-2579-7C05-0E491A3CE7D7}"/>
              </a:ext>
            </a:extLst>
          </p:cNvPr>
          <p:cNvCxnSpPr/>
          <p:nvPr/>
        </p:nvCxnSpPr>
        <p:spPr>
          <a:xfrm>
            <a:off x="2118066" y="4625236"/>
            <a:ext cx="0" cy="250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CDD73826-A5E8-8163-F031-0B989A0135B1}"/>
              </a:ext>
            </a:extLst>
          </p:cNvPr>
          <p:cNvCxnSpPr/>
          <p:nvPr/>
        </p:nvCxnSpPr>
        <p:spPr>
          <a:xfrm>
            <a:off x="2141732" y="5267493"/>
            <a:ext cx="0" cy="250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5" name="TextBox 114">
            <a:extLst>
              <a:ext uri="{FF2B5EF4-FFF2-40B4-BE49-F238E27FC236}">
                <a16:creationId xmlns:a16="http://schemas.microsoft.com/office/drawing/2014/main" id="{6A9594A7-CB4F-7761-C5E6-EA644B75BBC7}"/>
              </a:ext>
            </a:extLst>
          </p:cNvPr>
          <p:cNvSpPr txBox="1"/>
          <p:nvPr/>
        </p:nvSpPr>
        <p:spPr>
          <a:xfrm>
            <a:off x="1951836" y="5417474"/>
            <a:ext cx="39466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H</a:t>
            </a:r>
          </a:p>
        </p:txBody>
      </p:sp>
      <p:sp>
        <p:nvSpPr>
          <p:cNvPr id="116" name="TextBox 115">
            <a:extLst>
              <a:ext uri="{FF2B5EF4-FFF2-40B4-BE49-F238E27FC236}">
                <a16:creationId xmlns:a16="http://schemas.microsoft.com/office/drawing/2014/main" id="{F8CD6F71-19F6-4473-C0DE-32E0F363AB73}"/>
              </a:ext>
            </a:extLst>
          </p:cNvPr>
          <p:cNvSpPr txBox="1"/>
          <p:nvPr/>
        </p:nvSpPr>
        <p:spPr>
          <a:xfrm>
            <a:off x="1915023" y="4832064"/>
            <a:ext cx="434734"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C</a:t>
            </a:r>
          </a:p>
        </p:txBody>
      </p:sp>
      <p:cxnSp>
        <p:nvCxnSpPr>
          <p:cNvPr id="117" name="Straight Connector 116">
            <a:extLst>
              <a:ext uri="{FF2B5EF4-FFF2-40B4-BE49-F238E27FC236}">
                <a16:creationId xmlns:a16="http://schemas.microsoft.com/office/drawing/2014/main" id="{DF022351-224F-DF09-5723-CB3110F5AC20}"/>
              </a:ext>
            </a:extLst>
          </p:cNvPr>
          <p:cNvCxnSpPr>
            <a:cxnSpLocks/>
          </p:cNvCxnSpPr>
          <p:nvPr/>
        </p:nvCxnSpPr>
        <p:spPr>
          <a:xfrm flipH="1">
            <a:off x="2315900" y="5042679"/>
            <a:ext cx="29391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8" name="TextBox 117">
            <a:extLst>
              <a:ext uri="{FF2B5EF4-FFF2-40B4-BE49-F238E27FC236}">
                <a16:creationId xmlns:a16="http://schemas.microsoft.com/office/drawing/2014/main" id="{DA326218-D451-096D-5694-DD325A7C4B72}"/>
              </a:ext>
            </a:extLst>
          </p:cNvPr>
          <p:cNvSpPr txBox="1"/>
          <p:nvPr/>
        </p:nvSpPr>
        <p:spPr>
          <a:xfrm>
            <a:off x="1294378" y="4825438"/>
            <a:ext cx="434734"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C</a:t>
            </a:r>
          </a:p>
        </p:txBody>
      </p:sp>
      <p:cxnSp>
        <p:nvCxnSpPr>
          <p:cNvPr id="119" name="Straight Connector 118">
            <a:extLst>
              <a:ext uri="{FF2B5EF4-FFF2-40B4-BE49-F238E27FC236}">
                <a16:creationId xmlns:a16="http://schemas.microsoft.com/office/drawing/2014/main" id="{C3278CA5-0099-DBF8-AC8C-6F20C43E6E00}"/>
              </a:ext>
            </a:extLst>
          </p:cNvPr>
          <p:cNvCxnSpPr>
            <a:cxnSpLocks/>
          </p:cNvCxnSpPr>
          <p:nvPr/>
        </p:nvCxnSpPr>
        <p:spPr>
          <a:xfrm flipH="1">
            <a:off x="1652052" y="5058416"/>
            <a:ext cx="29391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0" name="TextBox 119">
            <a:extLst>
              <a:ext uri="{FF2B5EF4-FFF2-40B4-BE49-F238E27FC236}">
                <a16:creationId xmlns:a16="http://schemas.microsoft.com/office/drawing/2014/main" id="{7BAA8630-D843-3C55-B35F-182A9DA9CB89}"/>
              </a:ext>
            </a:extLst>
          </p:cNvPr>
          <p:cNvSpPr txBox="1"/>
          <p:nvPr/>
        </p:nvSpPr>
        <p:spPr>
          <a:xfrm>
            <a:off x="1932028" y="4240128"/>
            <a:ext cx="39466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H</a:t>
            </a:r>
          </a:p>
        </p:txBody>
      </p:sp>
      <p:cxnSp>
        <p:nvCxnSpPr>
          <p:cNvPr id="121" name="Straight Connector 120">
            <a:extLst>
              <a:ext uri="{FF2B5EF4-FFF2-40B4-BE49-F238E27FC236}">
                <a16:creationId xmlns:a16="http://schemas.microsoft.com/office/drawing/2014/main" id="{F0F718F1-1EEF-5A33-E295-4F8DB4BE7B40}"/>
              </a:ext>
            </a:extLst>
          </p:cNvPr>
          <p:cNvCxnSpPr/>
          <p:nvPr/>
        </p:nvCxnSpPr>
        <p:spPr>
          <a:xfrm>
            <a:off x="1474600" y="4591370"/>
            <a:ext cx="0" cy="250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0A55485B-A2CA-B244-94F4-5F9385AA2B26}"/>
              </a:ext>
            </a:extLst>
          </p:cNvPr>
          <p:cNvCxnSpPr/>
          <p:nvPr/>
        </p:nvCxnSpPr>
        <p:spPr>
          <a:xfrm>
            <a:off x="1498266" y="5233627"/>
            <a:ext cx="0" cy="250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3" name="TextBox 122">
            <a:extLst>
              <a:ext uri="{FF2B5EF4-FFF2-40B4-BE49-F238E27FC236}">
                <a16:creationId xmlns:a16="http://schemas.microsoft.com/office/drawing/2014/main" id="{A88B13F0-B72E-EBDE-C1FA-1482BFAA5790}"/>
              </a:ext>
            </a:extLst>
          </p:cNvPr>
          <p:cNvSpPr txBox="1"/>
          <p:nvPr/>
        </p:nvSpPr>
        <p:spPr>
          <a:xfrm>
            <a:off x="1308370" y="5383608"/>
            <a:ext cx="39466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H</a:t>
            </a:r>
          </a:p>
        </p:txBody>
      </p:sp>
      <p:cxnSp>
        <p:nvCxnSpPr>
          <p:cNvPr id="124" name="Straight Connector 123">
            <a:extLst>
              <a:ext uri="{FF2B5EF4-FFF2-40B4-BE49-F238E27FC236}">
                <a16:creationId xmlns:a16="http://schemas.microsoft.com/office/drawing/2014/main" id="{35214B1C-1E4B-E770-79A1-515ACF44F0F2}"/>
              </a:ext>
            </a:extLst>
          </p:cNvPr>
          <p:cNvCxnSpPr>
            <a:cxnSpLocks/>
          </p:cNvCxnSpPr>
          <p:nvPr/>
        </p:nvCxnSpPr>
        <p:spPr>
          <a:xfrm flipH="1">
            <a:off x="1012034" y="5059615"/>
            <a:ext cx="29391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5" name="TextBox 124">
            <a:extLst>
              <a:ext uri="{FF2B5EF4-FFF2-40B4-BE49-F238E27FC236}">
                <a16:creationId xmlns:a16="http://schemas.microsoft.com/office/drawing/2014/main" id="{71189066-4E56-2837-82AB-8A3CEBFF78F9}"/>
              </a:ext>
            </a:extLst>
          </p:cNvPr>
          <p:cNvSpPr txBox="1"/>
          <p:nvPr/>
        </p:nvSpPr>
        <p:spPr>
          <a:xfrm>
            <a:off x="710850" y="4832167"/>
            <a:ext cx="39466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H</a:t>
            </a:r>
          </a:p>
        </p:txBody>
      </p:sp>
      <p:sp>
        <p:nvSpPr>
          <p:cNvPr id="126" name="TextBox 125">
            <a:extLst>
              <a:ext uri="{FF2B5EF4-FFF2-40B4-BE49-F238E27FC236}">
                <a16:creationId xmlns:a16="http://schemas.microsoft.com/office/drawing/2014/main" id="{36D5653D-B54D-B4D6-3C17-D2BD36915F50}"/>
              </a:ext>
            </a:extLst>
          </p:cNvPr>
          <p:cNvSpPr txBox="1"/>
          <p:nvPr/>
        </p:nvSpPr>
        <p:spPr>
          <a:xfrm>
            <a:off x="1288562" y="4206262"/>
            <a:ext cx="39466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H</a:t>
            </a:r>
          </a:p>
        </p:txBody>
      </p:sp>
      <p:sp>
        <p:nvSpPr>
          <p:cNvPr id="127" name="TextBox 126">
            <a:extLst>
              <a:ext uri="{FF2B5EF4-FFF2-40B4-BE49-F238E27FC236}">
                <a16:creationId xmlns:a16="http://schemas.microsoft.com/office/drawing/2014/main" id="{8A79A51A-8DF0-9322-898D-CDA58FCF95F6}"/>
              </a:ext>
            </a:extLst>
          </p:cNvPr>
          <p:cNvSpPr txBox="1"/>
          <p:nvPr/>
        </p:nvSpPr>
        <p:spPr>
          <a:xfrm>
            <a:off x="2567627" y="4807599"/>
            <a:ext cx="44275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O</a:t>
            </a:r>
          </a:p>
        </p:txBody>
      </p:sp>
      <p:cxnSp>
        <p:nvCxnSpPr>
          <p:cNvPr id="128" name="Straight Connector 127">
            <a:extLst>
              <a:ext uri="{FF2B5EF4-FFF2-40B4-BE49-F238E27FC236}">
                <a16:creationId xmlns:a16="http://schemas.microsoft.com/office/drawing/2014/main" id="{1B4DA74F-4449-F918-4EAE-0CF52B262E1E}"/>
              </a:ext>
            </a:extLst>
          </p:cNvPr>
          <p:cNvCxnSpPr>
            <a:cxnSpLocks/>
          </p:cNvCxnSpPr>
          <p:nvPr/>
        </p:nvCxnSpPr>
        <p:spPr>
          <a:xfrm flipH="1">
            <a:off x="2946921" y="5042014"/>
            <a:ext cx="29391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EAFD23D9-9009-5F0F-7B04-6AD645BC2702}"/>
              </a:ext>
            </a:extLst>
          </p:cNvPr>
          <p:cNvCxnSpPr/>
          <p:nvPr/>
        </p:nvCxnSpPr>
        <p:spPr>
          <a:xfrm>
            <a:off x="3403043" y="4638260"/>
            <a:ext cx="0" cy="250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268E408F-C03C-4BBC-7749-3252D49E9514}"/>
              </a:ext>
            </a:extLst>
          </p:cNvPr>
          <p:cNvCxnSpPr/>
          <p:nvPr/>
        </p:nvCxnSpPr>
        <p:spPr>
          <a:xfrm>
            <a:off x="2207293" y="1877477"/>
            <a:ext cx="0" cy="250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4" name="TextBox 133">
            <a:extLst>
              <a:ext uri="{FF2B5EF4-FFF2-40B4-BE49-F238E27FC236}">
                <a16:creationId xmlns:a16="http://schemas.microsoft.com/office/drawing/2014/main" id="{F662C316-C18A-FF21-5F3F-6230C75445E0}"/>
              </a:ext>
            </a:extLst>
          </p:cNvPr>
          <p:cNvSpPr txBox="1"/>
          <p:nvPr/>
        </p:nvSpPr>
        <p:spPr>
          <a:xfrm>
            <a:off x="597878" y="1107831"/>
            <a:ext cx="450764" cy="523220"/>
          </a:xfrm>
          <a:prstGeom prst="rect">
            <a:avLst/>
          </a:prstGeom>
          <a:noFill/>
        </p:spPr>
        <p:txBody>
          <a:bodyPr wrap="none" rtlCol="0">
            <a:spAutoFit/>
          </a:bodyPr>
          <a:lstStyle/>
          <a:p>
            <a:r>
              <a:rPr lang="en-GB" sz="2800" b="1" dirty="0">
                <a:latin typeface="Century Gothic" panose="020B0502020202020204" pitchFamily="34" charset="0"/>
              </a:rPr>
              <a:t>A</a:t>
            </a:r>
          </a:p>
        </p:txBody>
      </p:sp>
      <p:sp>
        <p:nvSpPr>
          <p:cNvPr id="135" name="TextBox 134">
            <a:extLst>
              <a:ext uri="{FF2B5EF4-FFF2-40B4-BE49-F238E27FC236}">
                <a16:creationId xmlns:a16="http://schemas.microsoft.com/office/drawing/2014/main" id="{9FAC5B12-8878-7949-9043-C89B0B3D370D}"/>
              </a:ext>
            </a:extLst>
          </p:cNvPr>
          <p:cNvSpPr txBox="1"/>
          <p:nvPr/>
        </p:nvSpPr>
        <p:spPr>
          <a:xfrm>
            <a:off x="5761894" y="1101969"/>
            <a:ext cx="393056" cy="523220"/>
          </a:xfrm>
          <a:prstGeom prst="rect">
            <a:avLst/>
          </a:prstGeom>
          <a:noFill/>
        </p:spPr>
        <p:txBody>
          <a:bodyPr wrap="none" rtlCol="0">
            <a:spAutoFit/>
          </a:bodyPr>
          <a:lstStyle/>
          <a:p>
            <a:r>
              <a:rPr lang="en-GB" sz="2800" b="1" dirty="0">
                <a:latin typeface="Century Gothic" panose="020B0502020202020204" pitchFamily="34" charset="0"/>
              </a:rPr>
              <a:t>B</a:t>
            </a:r>
          </a:p>
        </p:txBody>
      </p:sp>
      <p:sp>
        <p:nvSpPr>
          <p:cNvPr id="136" name="TextBox 135">
            <a:extLst>
              <a:ext uri="{FF2B5EF4-FFF2-40B4-BE49-F238E27FC236}">
                <a16:creationId xmlns:a16="http://schemas.microsoft.com/office/drawing/2014/main" id="{33E38114-06E1-3FD9-381C-AC0F496D05A8}"/>
              </a:ext>
            </a:extLst>
          </p:cNvPr>
          <p:cNvSpPr txBox="1"/>
          <p:nvPr/>
        </p:nvSpPr>
        <p:spPr>
          <a:xfrm>
            <a:off x="679940" y="3722078"/>
            <a:ext cx="465192" cy="523220"/>
          </a:xfrm>
          <a:prstGeom prst="rect">
            <a:avLst/>
          </a:prstGeom>
          <a:noFill/>
        </p:spPr>
        <p:txBody>
          <a:bodyPr wrap="none" rtlCol="0">
            <a:spAutoFit/>
          </a:bodyPr>
          <a:lstStyle/>
          <a:p>
            <a:r>
              <a:rPr lang="en-GB" sz="2800" b="1" dirty="0">
                <a:latin typeface="Century Gothic" panose="020B0502020202020204" pitchFamily="34" charset="0"/>
              </a:rPr>
              <a:t>C</a:t>
            </a:r>
          </a:p>
        </p:txBody>
      </p:sp>
      <p:sp>
        <p:nvSpPr>
          <p:cNvPr id="137" name="TextBox 136">
            <a:extLst>
              <a:ext uri="{FF2B5EF4-FFF2-40B4-BE49-F238E27FC236}">
                <a16:creationId xmlns:a16="http://schemas.microsoft.com/office/drawing/2014/main" id="{07778CDB-1906-7392-A904-E809DEDA3C7B}"/>
              </a:ext>
            </a:extLst>
          </p:cNvPr>
          <p:cNvSpPr txBox="1"/>
          <p:nvPr/>
        </p:nvSpPr>
        <p:spPr>
          <a:xfrm>
            <a:off x="5814648" y="3704492"/>
            <a:ext cx="436338" cy="523220"/>
          </a:xfrm>
          <a:prstGeom prst="rect">
            <a:avLst/>
          </a:prstGeom>
          <a:noFill/>
        </p:spPr>
        <p:txBody>
          <a:bodyPr wrap="none" rtlCol="0">
            <a:spAutoFit/>
          </a:bodyPr>
          <a:lstStyle/>
          <a:p>
            <a:r>
              <a:rPr lang="en-GB" sz="2800" b="1" dirty="0">
                <a:latin typeface="Century Gothic" panose="020B0502020202020204" pitchFamily="34" charset="0"/>
              </a:rPr>
              <a:t>D</a:t>
            </a:r>
          </a:p>
        </p:txBody>
      </p:sp>
    </p:spTree>
    <p:extLst>
      <p:ext uri="{BB962C8B-B14F-4D97-AF65-F5344CB8AC3E}">
        <p14:creationId xmlns:p14="http://schemas.microsoft.com/office/powerpoint/2010/main" val="17049032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B3D35E-7B34-F94C-9DD3-77176F7C3EC6}"/>
              </a:ext>
            </a:extLst>
          </p:cNvPr>
          <p:cNvSpPr>
            <a:spLocks noGrp="1"/>
          </p:cNvSpPr>
          <p:nvPr>
            <p:ph type="title"/>
          </p:nvPr>
        </p:nvSpPr>
        <p:spPr>
          <a:xfrm>
            <a:off x="540000" y="509954"/>
            <a:ext cx="10620000" cy="720000"/>
          </a:xfrm>
        </p:spPr>
        <p:txBody>
          <a:bodyPr>
            <a:noAutofit/>
          </a:bodyPr>
          <a:lstStyle/>
          <a:p>
            <a:r>
              <a:rPr lang="en-US" sz="2400" dirty="0">
                <a:latin typeface="Century Gothic" panose="020B0502020202020204" pitchFamily="34" charset="0"/>
              </a:rPr>
              <a:t>How many carbon atoms are present in each of these esters?</a:t>
            </a:r>
            <a:br>
              <a:rPr lang="en-US" sz="2400" dirty="0">
                <a:latin typeface="Century Gothic" panose="020B0502020202020204" pitchFamily="34" charset="0"/>
              </a:rPr>
            </a:br>
            <a:br>
              <a:rPr lang="en-US" sz="2400" dirty="0">
                <a:latin typeface="Century Gothic" panose="020B0502020202020204" pitchFamily="34" charset="0"/>
              </a:rPr>
            </a:br>
            <a:r>
              <a:rPr lang="en-US" sz="2400" dirty="0">
                <a:latin typeface="Century Gothic" panose="020B0502020202020204" pitchFamily="34" charset="0"/>
              </a:rPr>
              <a:t>Stretch: what reactants were used to make these esters?</a:t>
            </a:r>
          </a:p>
        </p:txBody>
      </p:sp>
      <p:sp>
        <p:nvSpPr>
          <p:cNvPr id="3" name="TextBox 2">
            <a:extLst>
              <a:ext uri="{FF2B5EF4-FFF2-40B4-BE49-F238E27FC236}">
                <a16:creationId xmlns:a16="http://schemas.microsoft.com/office/drawing/2014/main" id="{E7192C3B-688D-AAD4-59E0-8CBFEEBAE15B}"/>
              </a:ext>
            </a:extLst>
          </p:cNvPr>
          <p:cNvSpPr txBox="1"/>
          <p:nvPr/>
        </p:nvSpPr>
        <p:spPr>
          <a:xfrm>
            <a:off x="531928" y="1868508"/>
            <a:ext cx="3319103" cy="3785652"/>
          </a:xfrm>
          <a:prstGeom prst="rect">
            <a:avLst/>
          </a:prstGeom>
          <a:noFill/>
        </p:spPr>
        <p:txBody>
          <a:bodyPr wrap="square">
            <a:spAutoFit/>
          </a:bodyPr>
          <a:lstStyle/>
          <a:p>
            <a:pPr marL="457200" indent="-457200">
              <a:buFont typeface="+mj-lt"/>
              <a:buAutoNum type="arabicPeriod"/>
            </a:pPr>
            <a:r>
              <a:rPr lang="en-GB" sz="2400" dirty="0">
                <a:latin typeface="Century Gothic" panose="020B0502020202020204" pitchFamily="34" charset="0"/>
              </a:rPr>
              <a:t>Methyl butanoate</a:t>
            </a:r>
          </a:p>
          <a:p>
            <a:pPr marL="457200" indent="-457200">
              <a:buFont typeface="+mj-lt"/>
              <a:buAutoNum type="arabicPeriod"/>
            </a:pPr>
            <a:endParaRPr lang="en-GB" sz="2400" dirty="0">
              <a:latin typeface="Century Gothic" panose="020B0502020202020204" pitchFamily="34" charset="0"/>
            </a:endParaRPr>
          </a:p>
          <a:p>
            <a:pPr marL="457200" indent="-457200">
              <a:buFont typeface="+mj-lt"/>
              <a:buAutoNum type="arabicPeriod"/>
            </a:pPr>
            <a:endParaRPr lang="en-GB" sz="2400" dirty="0">
              <a:latin typeface="Century Gothic" panose="020B0502020202020204" pitchFamily="34" charset="0"/>
            </a:endParaRPr>
          </a:p>
          <a:p>
            <a:pPr marL="457200" indent="-457200">
              <a:buFont typeface="+mj-lt"/>
              <a:buAutoNum type="arabicPeriod"/>
            </a:pPr>
            <a:r>
              <a:rPr lang="en-GB" sz="2400" dirty="0">
                <a:latin typeface="Century Gothic" panose="020B0502020202020204" pitchFamily="34" charset="0"/>
              </a:rPr>
              <a:t>Propyl ethanoate</a:t>
            </a:r>
          </a:p>
          <a:p>
            <a:pPr marL="457200" indent="-457200">
              <a:buFont typeface="+mj-lt"/>
              <a:buAutoNum type="arabicPeriod"/>
            </a:pPr>
            <a:endParaRPr lang="en-GB" sz="2400" dirty="0">
              <a:latin typeface="Century Gothic" panose="020B0502020202020204" pitchFamily="34" charset="0"/>
            </a:endParaRPr>
          </a:p>
          <a:p>
            <a:pPr marL="457200" indent="-457200">
              <a:buFont typeface="+mj-lt"/>
              <a:buAutoNum type="arabicPeriod"/>
            </a:pPr>
            <a:endParaRPr lang="en-GB" sz="2400" dirty="0">
              <a:latin typeface="Century Gothic" panose="020B0502020202020204" pitchFamily="34" charset="0"/>
            </a:endParaRPr>
          </a:p>
          <a:p>
            <a:pPr marL="457200" indent="-457200">
              <a:buFont typeface="+mj-lt"/>
              <a:buAutoNum type="arabicPeriod"/>
            </a:pPr>
            <a:r>
              <a:rPr lang="en-GB" sz="2400" dirty="0">
                <a:latin typeface="Century Gothic" panose="020B0502020202020204" pitchFamily="34" charset="0"/>
              </a:rPr>
              <a:t>Ethyl methanoate</a:t>
            </a:r>
          </a:p>
          <a:p>
            <a:pPr marL="457200" indent="-457200">
              <a:buFont typeface="+mj-lt"/>
              <a:buAutoNum type="arabicPeriod"/>
            </a:pPr>
            <a:endParaRPr lang="en-GB" sz="2400" dirty="0">
              <a:latin typeface="Century Gothic" panose="020B0502020202020204" pitchFamily="34" charset="0"/>
            </a:endParaRPr>
          </a:p>
          <a:p>
            <a:pPr marL="457200" indent="-457200">
              <a:buFont typeface="+mj-lt"/>
              <a:buAutoNum type="arabicPeriod"/>
            </a:pPr>
            <a:endParaRPr lang="en-GB" sz="2400" dirty="0">
              <a:latin typeface="Century Gothic" panose="020B0502020202020204" pitchFamily="34" charset="0"/>
            </a:endParaRPr>
          </a:p>
          <a:p>
            <a:pPr marL="457200" indent="-457200">
              <a:buFont typeface="+mj-lt"/>
              <a:buAutoNum type="arabicPeriod"/>
            </a:pPr>
            <a:r>
              <a:rPr lang="en-GB" sz="2400" dirty="0">
                <a:latin typeface="Century Gothic" panose="020B0502020202020204" pitchFamily="34" charset="0"/>
              </a:rPr>
              <a:t> Butyl propanoate</a:t>
            </a:r>
          </a:p>
        </p:txBody>
      </p:sp>
      <p:sp>
        <p:nvSpPr>
          <p:cNvPr id="4" name="TextBox 3">
            <a:extLst>
              <a:ext uri="{FF2B5EF4-FFF2-40B4-BE49-F238E27FC236}">
                <a16:creationId xmlns:a16="http://schemas.microsoft.com/office/drawing/2014/main" id="{DED9B63B-AB25-5423-CFE4-87B36CBA15AF}"/>
              </a:ext>
            </a:extLst>
          </p:cNvPr>
          <p:cNvSpPr txBox="1"/>
          <p:nvPr/>
        </p:nvSpPr>
        <p:spPr>
          <a:xfrm>
            <a:off x="1358874" y="2211197"/>
            <a:ext cx="35779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1</a:t>
            </a:r>
          </a:p>
        </p:txBody>
      </p:sp>
      <p:sp>
        <p:nvSpPr>
          <p:cNvPr id="5" name="TextBox 4">
            <a:extLst>
              <a:ext uri="{FF2B5EF4-FFF2-40B4-BE49-F238E27FC236}">
                <a16:creationId xmlns:a16="http://schemas.microsoft.com/office/drawing/2014/main" id="{73F017F0-1AD9-BAB8-FEE2-DDAB6F93C020}"/>
              </a:ext>
            </a:extLst>
          </p:cNvPr>
          <p:cNvSpPr txBox="1"/>
          <p:nvPr/>
        </p:nvSpPr>
        <p:spPr>
          <a:xfrm>
            <a:off x="2513597" y="2240505"/>
            <a:ext cx="35779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4</a:t>
            </a:r>
          </a:p>
        </p:txBody>
      </p:sp>
      <p:sp>
        <p:nvSpPr>
          <p:cNvPr id="6" name="TextBox 5">
            <a:extLst>
              <a:ext uri="{FF2B5EF4-FFF2-40B4-BE49-F238E27FC236}">
                <a16:creationId xmlns:a16="http://schemas.microsoft.com/office/drawing/2014/main" id="{432050BD-C934-3A16-DA7A-B9E6DB10A4CA}"/>
              </a:ext>
            </a:extLst>
          </p:cNvPr>
          <p:cNvSpPr txBox="1"/>
          <p:nvPr/>
        </p:nvSpPr>
        <p:spPr>
          <a:xfrm>
            <a:off x="3967259" y="1795028"/>
            <a:ext cx="4054315" cy="830997"/>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5 carbons total</a:t>
            </a:r>
          </a:p>
          <a:p>
            <a:r>
              <a:rPr lang="en-GB" sz="2400" b="1" dirty="0">
                <a:solidFill>
                  <a:schemeClr val="accent1"/>
                </a:solidFill>
                <a:latin typeface="Century Gothic" panose="020B0502020202020204" pitchFamily="34" charset="0"/>
              </a:rPr>
              <a:t>Methanol + butanoic acid</a:t>
            </a:r>
          </a:p>
        </p:txBody>
      </p:sp>
      <p:sp>
        <p:nvSpPr>
          <p:cNvPr id="7" name="TextBox 6">
            <a:extLst>
              <a:ext uri="{FF2B5EF4-FFF2-40B4-BE49-F238E27FC236}">
                <a16:creationId xmlns:a16="http://schemas.microsoft.com/office/drawing/2014/main" id="{FAD42909-4B7C-FB25-A168-66D8C18304AA}"/>
              </a:ext>
            </a:extLst>
          </p:cNvPr>
          <p:cNvSpPr txBox="1"/>
          <p:nvPr/>
        </p:nvSpPr>
        <p:spPr>
          <a:xfrm>
            <a:off x="1405766" y="3295581"/>
            <a:ext cx="35779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3</a:t>
            </a:r>
          </a:p>
        </p:txBody>
      </p:sp>
      <p:sp>
        <p:nvSpPr>
          <p:cNvPr id="8" name="TextBox 7">
            <a:extLst>
              <a:ext uri="{FF2B5EF4-FFF2-40B4-BE49-F238E27FC236}">
                <a16:creationId xmlns:a16="http://schemas.microsoft.com/office/drawing/2014/main" id="{2A06CA21-D5E8-588B-0840-1D3061C39F73}"/>
              </a:ext>
            </a:extLst>
          </p:cNvPr>
          <p:cNvSpPr txBox="1"/>
          <p:nvPr/>
        </p:nvSpPr>
        <p:spPr>
          <a:xfrm>
            <a:off x="2560489" y="3324889"/>
            <a:ext cx="35779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2</a:t>
            </a:r>
          </a:p>
        </p:txBody>
      </p:sp>
      <p:sp>
        <p:nvSpPr>
          <p:cNvPr id="9" name="TextBox 8">
            <a:extLst>
              <a:ext uri="{FF2B5EF4-FFF2-40B4-BE49-F238E27FC236}">
                <a16:creationId xmlns:a16="http://schemas.microsoft.com/office/drawing/2014/main" id="{172FC911-8253-B934-9693-AF436F02B5C4}"/>
              </a:ext>
            </a:extLst>
          </p:cNvPr>
          <p:cNvSpPr txBox="1"/>
          <p:nvPr/>
        </p:nvSpPr>
        <p:spPr>
          <a:xfrm>
            <a:off x="4014151" y="2879412"/>
            <a:ext cx="3967753" cy="830997"/>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5 carbons total</a:t>
            </a:r>
          </a:p>
          <a:p>
            <a:r>
              <a:rPr lang="en-GB" sz="2400" b="1" dirty="0">
                <a:solidFill>
                  <a:schemeClr val="accent1"/>
                </a:solidFill>
                <a:latin typeface="Century Gothic" panose="020B0502020202020204" pitchFamily="34" charset="0"/>
              </a:rPr>
              <a:t>Propanol + ethanoic acid</a:t>
            </a:r>
          </a:p>
        </p:txBody>
      </p:sp>
      <p:sp>
        <p:nvSpPr>
          <p:cNvPr id="10" name="TextBox 9">
            <a:extLst>
              <a:ext uri="{FF2B5EF4-FFF2-40B4-BE49-F238E27FC236}">
                <a16:creationId xmlns:a16="http://schemas.microsoft.com/office/drawing/2014/main" id="{C20F915E-9BA4-F58E-7DBB-C9212BB5D331}"/>
              </a:ext>
            </a:extLst>
          </p:cNvPr>
          <p:cNvSpPr txBox="1"/>
          <p:nvPr/>
        </p:nvSpPr>
        <p:spPr>
          <a:xfrm>
            <a:off x="1405767" y="4420997"/>
            <a:ext cx="35779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2</a:t>
            </a:r>
          </a:p>
        </p:txBody>
      </p:sp>
      <p:sp>
        <p:nvSpPr>
          <p:cNvPr id="11" name="TextBox 10">
            <a:extLst>
              <a:ext uri="{FF2B5EF4-FFF2-40B4-BE49-F238E27FC236}">
                <a16:creationId xmlns:a16="http://schemas.microsoft.com/office/drawing/2014/main" id="{D0A6480A-97DC-AE7C-D16E-030684C955AB}"/>
              </a:ext>
            </a:extLst>
          </p:cNvPr>
          <p:cNvSpPr txBox="1"/>
          <p:nvPr/>
        </p:nvSpPr>
        <p:spPr>
          <a:xfrm>
            <a:off x="2560490" y="4450305"/>
            <a:ext cx="35779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1</a:t>
            </a:r>
          </a:p>
        </p:txBody>
      </p:sp>
      <p:sp>
        <p:nvSpPr>
          <p:cNvPr id="12" name="TextBox 11">
            <a:extLst>
              <a:ext uri="{FF2B5EF4-FFF2-40B4-BE49-F238E27FC236}">
                <a16:creationId xmlns:a16="http://schemas.microsoft.com/office/drawing/2014/main" id="{D0C7D348-EC65-30C0-207F-39FF7BC51AB2}"/>
              </a:ext>
            </a:extLst>
          </p:cNvPr>
          <p:cNvSpPr txBox="1"/>
          <p:nvPr/>
        </p:nvSpPr>
        <p:spPr>
          <a:xfrm>
            <a:off x="4014152" y="4004828"/>
            <a:ext cx="4022255" cy="830997"/>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2 carbons total</a:t>
            </a:r>
          </a:p>
          <a:p>
            <a:r>
              <a:rPr lang="en-GB" sz="2400" b="1" dirty="0">
                <a:solidFill>
                  <a:schemeClr val="accent1"/>
                </a:solidFill>
                <a:latin typeface="Century Gothic" panose="020B0502020202020204" pitchFamily="34" charset="0"/>
              </a:rPr>
              <a:t>Ethanol + methanoic acid</a:t>
            </a:r>
          </a:p>
        </p:txBody>
      </p:sp>
      <p:sp>
        <p:nvSpPr>
          <p:cNvPr id="13" name="TextBox 12">
            <a:extLst>
              <a:ext uri="{FF2B5EF4-FFF2-40B4-BE49-F238E27FC236}">
                <a16:creationId xmlns:a16="http://schemas.microsoft.com/office/drawing/2014/main" id="{3B638FA7-0C5F-48A7-A2D2-D3D77FAEB89B}"/>
              </a:ext>
            </a:extLst>
          </p:cNvPr>
          <p:cNvSpPr txBox="1"/>
          <p:nvPr/>
        </p:nvSpPr>
        <p:spPr>
          <a:xfrm>
            <a:off x="1353013" y="5563997"/>
            <a:ext cx="35779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4</a:t>
            </a:r>
          </a:p>
        </p:txBody>
      </p:sp>
      <p:sp>
        <p:nvSpPr>
          <p:cNvPr id="14" name="TextBox 13">
            <a:extLst>
              <a:ext uri="{FF2B5EF4-FFF2-40B4-BE49-F238E27FC236}">
                <a16:creationId xmlns:a16="http://schemas.microsoft.com/office/drawing/2014/main" id="{182E61FA-F3AF-340B-E748-AED5D90528B3}"/>
              </a:ext>
            </a:extLst>
          </p:cNvPr>
          <p:cNvSpPr txBox="1"/>
          <p:nvPr/>
        </p:nvSpPr>
        <p:spPr>
          <a:xfrm>
            <a:off x="2507736" y="5593305"/>
            <a:ext cx="35779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3</a:t>
            </a:r>
          </a:p>
        </p:txBody>
      </p:sp>
      <p:sp>
        <p:nvSpPr>
          <p:cNvPr id="15" name="TextBox 14">
            <a:extLst>
              <a:ext uri="{FF2B5EF4-FFF2-40B4-BE49-F238E27FC236}">
                <a16:creationId xmlns:a16="http://schemas.microsoft.com/office/drawing/2014/main" id="{4B68A95F-7E6C-AB76-026C-79CD4467E72B}"/>
              </a:ext>
            </a:extLst>
          </p:cNvPr>
          <p:cNvSpPr txBox="1"/>
          <p:nvPr/>
        </p:nvSpPr>
        <p:spPr>
          <a:xfrm>
            <a:off x="3961398" y="5147828"/>
            <a:ext cx="3978974" cy="830997"/>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7 carbons total</a:t>
            </a:r>
          </a:p>
          <a:p>
            <a:r>
              <a:rPr lang="en-GB" sz="2400" b="1" dirty="0">
                <a:solidFill>
                  <a:schemeClr val="accent1"/>
                </a:solidFill>
                <a:latin typeface="Century Gothic" panose="020B0502020202020204" pitchFamily="34" charset="0"/>
              </a:rPr>
              <a:t>Butanol + propanoic acid</a:t>
            </a:r>
          </a:p>
        </p:txBody>
      </p:sp>
    </p:spTree>
    <p:extLst>
      <p:ext uri="{BB962C8B-B14F-4D97-AF65-F5344CB8AC3E}">
        <p14:creationId xmlns:p14="http://schemas.microsoft.com/office/powerpoint/2010/main" val="2783608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4"/>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p:bldP spid="9" grpId="0"/>
      <p:bldP spid="10" grpId="0"/>
      <p:bldP spid="11" grpId="0"/>
      <p:bldP spid="12" grpId="0"/>
      <p:bldP spid="13" grpId="0"/>
      <p:bldP spid="14" grpId="0"/>
      <p:bldP spid="1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37D34FA-539B-795A-BB01-B76084581B8A}"/>
              </a:ext>
            </a:extLst>
          </p:cNvPr>
          <p:cNvSpPr>
            <a:spLocks noGrp="1"/>
          </p:cNvSpPr>
          <p:nvPr>
            <p:ph type="title"/>
          </p:nvPr>
        </p:nvSpPr>
        <p:spPr/>
        <p:txBody>
          <a:bodyPr/>
          <a:lstStyle/>
          <a:p>
            <a:r>
              <a:rPr lang="en-GB" dirty="0">
                <a:latin typeface="Century Gothic" panose="020B0502020202020204" pitchFamily="34" charset="0"/>
              </a:rPr>
              <a:t>Name each compound and the homologous series it belongs to</a:t>
            </a:r>
          </a:p>
        </p:txBody>
      </p:sp>
      <p:cxnSp>
        <p:nvCxnSpPr>
          <p:cNvPr id="2" name="Straight Connector 1">
            <a:extLst>
              <a:ext uri="{FF2B5EF4-FFF2-40B4-BE49-F238E27FC236}">
                <a16:creationId xmlns:a16="http://schemas.microsoft.com/office/drawing/2014/main" id="{656EEC6E-029D-1A24-1493-474C59305FC0}"/>
              </a:ext>
            </a:extLst>
          </p:cNvPr>
          <p:cNvCxnSpPr/>
          <p:nvPr/>
        </p:nvCxnSpPr>
        <p:spPr>
          <a:xfrm>
            <a:off x="3964451" y="1569418"/>
            <a:ext cx="0" cy="250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44B54EC8-DF84-54C1-9D71-E222AF02D83D}"/>
              </a:ext>
            </a:extLst>
          </p:cNvPr>
          <p:cNvCxnSpPr/>
          <p:nvPr/>
        </p:nvCxnSpPr>
        <p:spPr>
          <a:xfrm>
            <a:off x="3988117" y="2211675"/>
            <a:ext cx="0" cy="250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D3620F87-067A-3A7D-377D-AE81DC338B8F}"/>
              </a:ext>
            </a:extLst>
          </p:cNvPr>
          <p:cNvSpPr txBox="1"/>
          <p:nvPr/>
        </p:nvSpPr>
        <p:spPr>
          <a:xfrm>
            <a:off x="3798221" y="2361656"/>
            <a:ext cx="39466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H</a:t>
            </a:r>
          </a:p>
        </p:txBody>
      </p:sp>
      <p:sp>
        <p:nvSpPr>
          <p:cNvPr id="6" name="TextBox 5">
            <a:extLst>
              <a:ext uri="{FF2B5EF4-FFF2-40B4-BE49-F238E27FC236}">
                <a16:creationId xmlns:a16="http://schemas.microsoft.com/office/drawing/2014/main" id="{933DBD5F-BB4F-740C-1557-C6530D0AF215}"/>
              </a:ext>
            </a:extLst>
          </p:cNvPr>
          <p:cNvSpPr txBox="1"/>
          <p:nvPr/>
        </p:nvSpPr>
        <p:spPr>
          <a:xfrm>
            <a:off x="3761408" y="1776246"/>
            <a:ext cx="434734"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C</a:t>
            </a:r>
          </a:p>
        </p:txBody>
      </p:sp>
      <p:cxnSp>
        <p:nvCxnSpPr>
          <p:cNvPr id="7" name="Straight Connector 6">
            <a:extLst>
              <a:ext uri="{FF2B5EF4-FFF2-40B4-BE49-F238E27FC236}">
                <a16:creationId xmlns:a16="http://schemas.microsoft.com/office/drawing/2014/main" id="{F4C5C36B-57EF-BBB9-BD58-AED5B5B276AB}"/>
              </a:ext>
            </a:extLst>
          </p:cNvPr>
          <p:cNvCxnSpPr>
            <a:cxnSpLocks/>
          </p:cNvCxnSpPr>
          <p:nvPr/>
        </p:nvCxnSpPr>
        <p:spPr>
          <a:xfrm flipH="1">
            <a:off x="4162285" y="1986861"/>
            <a:ext cx="29391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3DB9E3CD-DBF1-0694-75F3-CAEB264CD3C4}"/>
              </a:ext>
            </a:extLst>
          </p:cNvPr>
          <p:cNvSpPr txBox="1"/>
          <p:nvPr/>
        </p:nvSpPr>
        <p:spPr>
          <a:xfrm>
            <a:off x="3105831" y="1182073"/>
            <a:ext cx="44275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O</a:t>
            </a:r>
          </a:p>
        </p:txBody>
      </p:sp>
      <p:sp>
        <p:nvSpPr>
          <p:cNvPr id="9" name="TextBox 8">
            <a:extLst>
              <a:ext uri="{FF2B5EF4-FFF2-40B4-BE49-F238E27FC236}">
                <a16:creationId xmlns:a16="http://schemas.microsoft.com/office/drawing/2014/main" id="{4527DA99-2EBE-097F-417C-238DC0B60D1A}"/>
              </a:ext>
            </a:extLst>
          </p:cNvPr>
          <p:cNvSpPr txBox="1"/>
          <p:nvPr/>
        </p:nvSpPr>
        <p:spPr>
          <a:xfrm>
            <a:off x="3140763" y="1769620"/>
            <a:ext cx="434734"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C</a:t>
            </a:r>
          </a:p>
        </p:txBody>
      </p:sp>
      <p:sp>
        <p:nvSpPr>
          <p:cNvPr id="10" name="TextBox 9">
            <a:extLst>
              <a:ext uri="{FF2B5EF4-FFF2-40B4-BE49-F238E27FC236}">
                <a16:creationId xmlns:a16="http://schemas.microsoft.com/office/drawing/2014/main" id="{825BD9CE-2BDA-AC0D-92F1-677F2834F2B0}"/>
              </a:ext>
            </a:extLst>
          </p:cNvPr>
          <p:cNvSpPr txBox="1"/>
          <p:nvPr/>
        </p:nvSpPr>
        <p:spPr>
          <a:xfrm>
            <a:off x="4419901" y="1776348"/>
            <a:ext cx="39466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H</a:t>
            </a:r>
          </a:p>
        </p:txBody>
      </p:sp>
      <p:cxnSp>
        <p:nvCxnSpPr>
          <p:cNvPr id="11" name="Straight Connector 10">
            <a:extLst>
              <a:ext uri="{FF2B5EF4-FFF2-40B4-BE49-F238E27FC236}">
                <a16:creationId xmlns:a16="http://schemas.microsoft.com/office/drawing/2014/main" id="{D0A66676-265E-986F-BDB0-0659C9EBC41A}"/>
              </a:ext>
            </a:extLst>
          </p:cNvPr>
          <p:cNvCxnSpPr>
            <a:cxnSpLocks/>
          </p:cNvCxnSpPr>
          <p:nvPr/>
        </p:nvCxnSpPr>
        <p:spPr>
          <a:xfrm flipH="1">
            <a:off x="3498437" y="2002598"/>
            <a:ext cx="29391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1925CCC7-2D9F-D119-F7F4-C7605DDF4115}"/>
              </a:ext>
            </a:extLst>
          </p:cNvPr>
          <p:cNvSpPr txBox="1"/>
          <p:nvPr/>
        </p:nvSpPr>
        <p:spPr>
          <a:xfrm>
            <a:off x="3778413" y="1184310"/>
            <a:ext cx="39466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H</a:t>
            </a:r>
          </a:p>
        </p:txBody>
      </p:sp>
      <p:cxnSp>
        <p:nvCxnSpPr>
          <p:cNvPr id="13" name="Straight Connector 12">
            <a:extLst>
              <a:ext uri="{FF2B5EF4-FFF2-40B4-BE49-F238E27FC236}">
                <a16:creationId xmlns:a16="http://schemas.microsoft.com/office/drawing/2014/main" id="{5D2CC24D-0B8D-E2F5-CC30-7A64024B6695}"/>
              </a:ext>
            </a:extLst>
          </p:cNvPr>
          <p:cNvCxnSpPr/>
          <p:nvPr/>
        </p:nvCxnSpPr>
        <p:spPr>
          <a:xfrm>
            <a:off x="2036005" y="1571375"/>
            <a:ext cx="0" cy="250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9FBEC6DB-F62C-0204-C24A-7C0C34A4C3AF}"/>
              </a:ext>
            </a:extLst>
          </p:cNvPr>
          <p:cNvCxnSpPr/>
          <p:nvPr/>
        </p:nvCxnSpPr>
        <p:spPr>
          <a:xfrm>
            <a:off x="2059671" y="2213632"/>
            <a:ext cx="0" cy="250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F103DF50-4DD5-AE9C-344E-DDE04852E6C1}"/>
              </a:ext>
            </a:extLst>
          </p:cNvPr>
          <p:cNvSpPr txBox="1"/>
          <p:nvPr/>
        </p:nvSpPr>
        <p:spPr>
          <a:xfrm>
            <a:off x="1869775" y="2363613"/>
            <a:ext cx="39466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H</a:t>
            </a:r>
          </a:p>
        </p:txBody>
      </p:sp>
      <p:sp>
        <p:nvSpPr>
          <p:cNvPr id="16" name="TextBox 15">
            <a:extLst>
              <a:ext uri="{FF2B5EF4-FFF2-40B4-BE49-F238E27FC236}">
                <a16:creationId xmlns:a16="http://schemas.microsoft.com/office/drawing/2014/main" id="{042D5849-68F8-9047-3E02-17A60893A95C}"/>
              </a:ext>
            </a:extLst>
          </p:cNvPr>
          <p:cNvSpPr txBox="1"/>
          <p:nvPr/>
        </p:nvSpPr>
        <p:spPr>
          <a:xfrm>
            <a:off x="1832962" y="1778203"/>
            <a:ext cx="434734"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C</a:t>
            </a:r>
          </a:p>
        </p:txBody>
      </p:sp>
      <p:cxnSp>
        <p:nvCxnSpPr>
          <p:cNvPr id="17" name="Straight Connector 16">
            <a:extLst>
              <a:ext uri="{FF2B5EF4-FFF2-40B4-BE49-F238E27FC236}">
                <a16:creationId xmlns:a16="http://schemas.microsoft.com/office/drawing/2014/main" id="{38DBCBB3-A400-5A65-2D7F-0D82E47F126F}"/>
              </a:ext>
            </a:extLst>
          </p:cNvPr>
          <p:cNvCxnSpPr>
            <a:cxnSpLocks/>
          </p:cNvCxnSpPr>
          <p:nvPr/>
        </p:nvCxnSpPr>
        <p:spPr>
          <a:xfrm flipH="1">
            <a:off x="2233839" y="1988818"/>
            <a:ext cx="29391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66CFAE72-3CA7-0D99-5ADF-94C24F7BCAD7}"/>
              </a:ext>
            </a:extLst>
          </p:cNvPr>
          <p:cNvSpPr txBox="1"/>
          <p:nvPr/>
        </p:nvSpPr>
        <p:spPr>
          <a:xfrm>
            <a:off x="1212317" y="1771577"/>
            <a:ext cx="434734"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C</a:t>
            </a:r>
          </a:p>
        </p:txBody>
      </p:sp>
      <p:cxnSp>
        <p:nvCxnSpPr>
          <p:cNvPr id="19" name="Straight Connector 18">
            <a:extLst>
              <a:ext uri="{FF2B5EF4-FFF2-40B4-BE49-F238E27FC236}">
                <a16:creationId xmlns:a16="http://schemas.microsoft.com/office/drawing/2014/main" id="{03F5774F-D0E8-8614-0EA7-5BD2C72A510E}"/>
              </a:ext>
            </a:extLst>
          </p:cNvPr>
          <p:cNvCxnSpPr>
            <a:cxnSpLocks/>
          </p:cNvCxnSpPr>
          <p:nvPr/>
        </p:nvCxnSpPr>
        <p:spPr>
          <a:xfrm flipH="1">
            <a:off x="1569991" y="2004555"/>
            <a:ext cx="29391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8A1B100E-F04B-1045-5561-C6EB8D93A770}"/>
              </a:ext>
            </a:extLst>
          </p:cNvPr>
          <p:cNvSpPr txBox="1"/>
          <p:nvPr/>
        </p:nvSpPr>
        <p:spPr>
          <a:xfrm>
            <a:off x="1849967" y="1186267"/>
            <a:ext cx="39466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H</a:t>
            </a:r>
          </a:p>
        </p:txBody>
      </p:sp>
      <p:cxnSp>
        <p:nvCxnSpPr>
          <p:cNvPr id="21" name="Straight Connector 20">
            <a:extLst>
              <a:ext uri="{FF2B5EF4-FFF2-40B4-BE49-F238E27FC236}">
                <a16:creationId xmlns:a16="http://schemas.microsoft.com/office/drawing/2014/main" id="{EBE05F05-A42F-E74A-245F-3F78AA47131F}"/>
              </a:ext>
            </a:extLst>
          </p:cNvPr>
          <p:cNvCxnSpPr/>
          <p:nvPr/>
        </p:nvCxnSpPr>
        <p:spPr>
          <a:xfrm>
            <a:off x="1392539" y="1537509"/>
            <a:ext cx="0" cy="250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2787EA79-84A3-870F-8F82-8BB21313F26C}"/>
              </a:ext>
            </a:extLst>
          </p:cNvPr>
          <p:cNvCxnSpPr/>
          <p:nvPr/>
        </p:nvCxnSpPr>
        <p:spPr>
          <a:xfrm>
            <a:off x="1416205" y="2179766"/>
            <a:ext cx="0" cy="250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11F59A8A-197F-A648-9F3A-BCB85F321172}"/>
              </a:ext>
            </a:extLst>
          </p:cNvPr>
          <p:cNvSpPr txBox="1"/>
          <p:nvPr/>
        </p:nvSpPr>
        <p:spPr>
          <a:xfrm>
            <a:off x="1226309" y="2329747"/>
            <a:ext cx="39466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H</a:t>
            </a:r>
          </a:p>
        </p:txBody>
      </p:sp>
      <p:cxnSp>
        <p:nvCxnSpPr>
          <p:cNvPr id="24" name="Straight Connector 23">
            <a:extLst>
              <a:ext uri="{FF2B5EF4-FFF2-40B4-BE49-F238E27FC236}">
                <a16:creationId xmlns:a16="http://schemas.microsoft.com/office/drawing/2014/main" id="{87F69637-0925-4A9E-8313-E3719405C830}"/>
              </a:ext>
            </a:extLst>
          </p:cNvPr>
          <p:cNvCxnSpPr>
            <a:cxnSpLocks/>
          </p:cNvCxnSpPr>
          <p:nvPr/>
        </p:nvCxnSpPr>
        <p:spPr>
          <a:xfrm flipH="1">
            <a:off x="929973" y="2005754"/>
            <a:ext cx="29391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0B7F2319-2803-6F63-AC94-570B3B571B72}"/>
              </a:ext>
            </a:extLst>
          </p:cNvPr>
          <p:cNvSpPr txBox="1"/>
          <p:nvPr/>
        </p:nvSpPr>
        <p:spPr>
          <a:xfrm>
            <a:off x="628789" y="1778306"/>
            <a:ext cx="39466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H</a:t>
            </a:r>
          </a:p>
        </p:txBody>
      </p:sp>
      <p:sp>
        <p:nvSpPr>
          <p:cNvPr id="26" name="TextBox 25">
            <a:extLst>
              <a:ext uri="{FF2B5EF4-FFF2-40B4-BE49-F238E27FC236}">
                <a16:creationId xmlns:a16="http://schemas.microsoft.com/office/drawing/2014/main" id="{299C9FFE-6F96-F6D9-53C2-4E4EDA875309}"/>
              </a:ext>
            </a:extLst>
          </p:cNvPr>
          <p:cNvSpPr txBox="1"/>
          <p:nvPr/>
        </p:nvSpPr>
        <p:spPr>
          <a:xfrm>
            <a:off x="1206501" y="1152401"/>
            <a:ext cx="39466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H</a:t>
            </a:r>
          </a:p>
        </p:txBody>
      </p:sp>
      <p:sp>
        <p:nvSpPr>
          <p:cNvPr id="27" name="TextBox 26">
            <a:extLst>
              <a:ext uri="{FF2B5EF4-FFF2-40B4-BE49-F238E27FC236}">
                <a16:creationId xmlns:a16="http://schemas.microsoft.com/office/drawing/2014/main" id="{4A79CC07-A83F-1E85-DE32-34BCCD2A102E}"/>
              </a:ext>
            </a:extLst>
          </p:cNvPr>
          <p:cNvSpPr txBox="1"/>
          <p:nvPr/>
        </p:nvSpPr>
        <p:spPr>
          <a:xfrm>
            <a:off x="2485566" y="1753738"/>
            <a:ext cx="44275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O</a:t>
            </a:r>
          </a:p>
        </p:txBody>
      </p:sp>
      <p:cxnSp>
        <p:nvCxnSpPr>
          <p:cNvPr id="28" name="Straight Connector 27">
            <a:extLst>
              <a:ext uri="{FF2B5EF4-FFF2-40B4-BE49-F238E27FC236}">
                <a16:creationId xmlns:a16="http://schemas.microsoft.com/office/drawing/2014/main" id="{89675D74-3229-380E-545E-36386FFBF9CD}"/>
              </a:ext>
            </a:extLst>
          </p:cNvPr>
          <p:cNvCxnSpPr>
            <a:cxnSpLocks/>
          </p:cNvCxnSpPr>
          <p:nvPr/>
        </p:nvCxnSpPr>
        <p:spPr>
          <a:xfrm flipH="1">
            <a:off x="2864860" y="1988153"/>
            <a:ext cx="29391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AFFA438-B177-B116-B1F1-85D4383A169F}"/>
              </a:ext>
            </a:extLst>
          </p:cNvPr>
          <p:cNvCxnSpPr/>
          <p:nvPr/>
        </p:nvCxnSpPr>
        <p:spPr>
          <a:xfrm>
            <a:off x="3356152" y="1584399"/>
            <a:ext cx="0" cy="250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C426114-4FC8-6C25-DA73-9B479C411BB6}"/>
              </a:ext>
            </a:extLst>
          </p:cNvPr>
          <p:cNvCxnSpPr/>
          <p:nvPr/>
        </p:nvCxnSpPr>
        <p:spPr>
          <a:xfrm>
            <a:off x="3297534" y="1578534"/>
            <a:ext cx="0" cy="250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6D9D8D13-2AEA-E72C-56E2-E72B8D2EA4CC}"/>
              </a:ext>
            </a:extLst>
          </p:cNvPr>
          <p:cNvCxnSpPr>
            <a:cxnSpLocks/>
          </p:cNvCxnSpPr>
          <p:nvPr/>
        </p:nvCxnSpPr>
        <p:spPr>
          <a:xfrm flipH="1">
            <a:off x="1817665" y="4702709"/>
            <a:ext cx="29391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40B9919C-0E15-98A9-6E1A-19D0C53698BC}"/>
              </a:ext>
            </a:extLst>
          </p:cNvPr>
          <p:cNvSpPr txBox="1"/>
          <p:nvPr/>
        </p:nvSpPr>
        <p:spPr>
          <a:xfrm>
            <a:off x="1429190" y="4467885"/>
            <a:ext cx="434734"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C</a:t>
            </a:r>
          </a:p>
        </p:txBody>
      </p:sp>
      <p:sp>
        <p:nvSpPr>
          <p:cNvPr id="37" name="TextBox 36">
            <a:extLst>
              <a:ext uri="{FF2B5EF4-FFF2-40B4-BE49-F238E27FC236}">
                <a16:creationId xmlns:a16="http://schemas.microsoft.com/office/drawing/2014/main" id="{47C3B1CB-600D-9DEB-3EF3-C77955F804C1}"/>
              </a:ext>
            </a:extLst>
          </p:cNvPr>
          <p:cNvSpPr txBox="1"/>
          <p:nvPr/>
        </p:nvSpPr>
        <p:spPr>
          <a:xfrm>
            <a:off x="2648408" y="4475262"/>
            <a:ext cx="39466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H</a:t>
            </a:r>
          </a:p>
        </p:txBody>
      </p:sp>
      <p:cxnSp>
        <p:nvCxnSpPr>
          <p:cNvPr id="40" name="Straight Connector 39">
            <a:extLst>
              <a:ext uri="{FF2B5EF4-FFF2-40B4-BE49-F238E27FC236}">
                <a16:creationId xmlns:a16="http://schemas.microsoft.com/office/drawing/2014/main" id="{BE6F442A-8BB7-0858-CA23-A8F6413B2308}"/>
              </a:ext>
            </a:extLst>
          </p:cNvPr>
          <p:cNvCxnSpPr/>
          <p:nvPr/>
        </p:nvCxnSpPr>
        <p:spPr>
          <a:xfrm>
            <a:off x="1609412" y="4233817"/>
            <a:ext cx="0" cy="250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AB502FC0-6016-C49F-83A8-45010E6D671F}"/>
              </a:ext>
            </a:extLst>
          </p:cNvPr>
          <p:cNvCxnSpPr/>
          <p:nvPr/>
        </p:nvCxnSpPr>
        <p:spPr>
          <a:xfrm>
            <a:off x="1633078" y="4876074"/>
            <a:ext cx="0" cy="250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A214F8D8-A9A1-B6DE-8D62-35A453E6DB06}"/>
              </a:ext>
            </a:extLst>
          </p:cNvPr>
          <p:cNvSpPr txBox="1"/>
          <p:nvPr/>
        </p:nvSpPr>
        <p:spPr>
          <a:xfrm>
            <a:off x="1443182" y="5026055"/>
            <a:ext cx="39466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H</a:t>
            </a:r>
          </a:p>
        </p:txBody>
      </p:sp>
      <p:cxnSp>
        <p:nvCxnSpPr>
          <p:cNvPr id="43" name="Straight Connector 42">
            <a:extLst>
              <a:ext uri="{FF2B5EF4-FFF2-40B4-BE49-F238E27FC236}">
                <a16:creationId xmlns:a16="http://schemas.microsoft.com/office/drawing/2014/main" id="{574DDC9E-3CB6-4B40-4685-CB9BE98D6A11}"/>
              </a:ext>
            </a:extLst>
          </p:cNvPr>
          <p:cNvCxnSpPr>
            <a:cxnSpLocks/>
          </p:cNvCxnSpPr>
          <p:nvPr/>
        </p:nvCxnSpPr>
        <p:spPr>
          <a:xfrm flipH="1">
            <a:off x="1146846" y="4702062"/>
            <a:ext cx="29391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31C62F67-DF44-385E-0840-8C351447C97C}"/>
              </a:ext>
            </a:extLst>
          </p:cNvPr>
          <p:cNvSpPr txBox="1"/>
          <p:nvPr/>
        </p:nvSpPr>
        <p:spPr>
          <a:xfrm>
            <a:off x="845662" y="4474614"/>
            <a:ext cx="39466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H</a:t>
            </a:r>
          </a:p>
        </p:txBody>
      </p:sp>
      <p:sp>
        <p:nvSpPr>
          <p:cNvPr id="45" name="TextBox 44">
            <a:extLst>
              <a:ext uri="{FF2B5EF4-FFF2-40B4-BE49-F238E27FC236}">
                <a16:creationId xmlns:a16="http://schemas.microsoft.com/office/drawing/2014/main" id="{BC0EA7CE-BE51-B4F0-076E-8D3272FDE3EE}"/>
              </a:ext>
            </a:extLst>
          </p:cNvPr>
          <p:cNvSpPr txBox="1"/>
          <p:nvPr/>
        </p:nvSpPr>
        <p:spPr>
          <a:xfrm>
            <a:off x="1423374" y="3848709"/>
            <a:ext cx="39466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H</a:t>
            </a:r>
          </a:p>
        </p:txBody>
      </p:sp>
      <p:sp>
        <p:nvSpPr>
          <p:cNvPr id="46" name="TextBox 45">
            <a:extLst>
              <a:ext uri="{FF2B5EF4-FFF2-40B4-BE49-F238E27FC236}">
                <a16:creationId xmlns:a16="http://schemas.microsoft.com/office/drawing/2014/main" id="{49457ED6-94A2-A91D-FAC5-4866B91B5EE6}"/>
              </a:ext>
            </a:extLst>
          </p:cNvPr>
          <p:cNvSpPr txBox="1"/>
          <p:nvPr/>
        </p:nvSpPr>
        <p:spPr>
          <a:xfrm>
            <a:off x="2034222" y="4467629"/>
            <a:ext cx="44275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O</a:t>
            </a:r>
          </a:p>
        </p:txBody>
      </p:sp>
      <p:cxnSp>
        <p:nvCxnSpPr>
          <p:cNvPr id="47" name="Straight Connector 46">
            <a:extLst>
              <a:ext uri="{FF2B5EF4-FFF2-40B4-BE49-F238E27FC236}">
                <a16:creationId xmlns:a16="http://schemas.microsoft.com/office/drawing/2014/main" id="{03AE7136-230D-2B90-6859-F0C3B6DBF6EB}"/>
              </a:ext>
            </a:extLst>
          </p:cNvPr>
          <p:cNvCxnSpPr>
            <a:cxnSpLocks/>
          </p:cNvCxnSpPr>
          <p:nvPr/>
        </p:nvCxnSpPr>
        <p:spPr>
          <a:xfrm flipH="1">
            <a:off x="2395931" y="4702044"/>
            <a:ext cx="29391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B5D18473-55D4-8C20-D483-1DF2F77CCCAE}"/>
              </a:ext>
            </a:extLst>
          </p:cNvPr>
          <p:cNvCxnSpPr/>
          <p:nvPr/>
        </p:nvCxnSpPr>
        <p:spPr>
          <a:xfrm>
            <a:off x="8208199" y="1891805"/>
            <a:ext cx="0" cy="250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8C54F881-50C4-98A4-8D01-A00718801131}"/>
              </a:ext>
            </a:extLst>
          </p:cNvPr>
          <p:cNvCxnSpPr/>
          <p:nvPr/>
        </p:nvCxnSpPr>
        <p:spPr>
          <a:xfrm>
            <a:off x="8231865" y="2534062"/>
            <a:ext cx="0" cy="250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B2EE669C-F008-E539-BA02-9CB4442CCEAC}"/>
              </a:ext>
            </a:extLst>
          </p:cNvPr>
          <p:cNvSpPr txBox="1"/>
          <p:nvPr/>
        </p:nvSpPr>
        <p:spPr>
          <a:xfrm>
            <a:off x="8041969" y="2684043"/>
            <a:ext cx="39466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H</a:t>
            </a:r>
          </a:p>
        </p:txBody>
      </p:sp>
      <p:sp>
        <p:nvSpPr>
          <p:cNvPr id="52" name="TextBox 51">
            <a:extLst>
              <a:ext uri="{FF2B5EF4-FFF2-40B4-BE49-F238E27FC236}">
                <a16:creationId xmlns:a16="http://schemas.microsoft.com/office/drawing/2014/main" id="{88DCB7E8-40B2-CD0E-0FFA-0A82A32B6B38}"/>
              </a:ext>
            </a:extLst>
          </p:cNvPr>
          <p:cNvSpPr txBox="1"/>
          <p:nvPr/>
        </p:nvSpPr>
        <p:spPr>
          <a:xfrm>
            <a:off x="8005156" y="2098633"/>
            <a:ext cx="434734"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C</a:t>
            </a:r>
          </a:p>
        </p:txBody>
      </p:sp>
      <p:cxnSp>
        <p:nvCxnSpPr>
          <p:cNvPr id="53" name="Straight Connector 52">
            <a:extLst>
              <a:ext uri="{FF2B5EF4-FFF2-40B4-BE49-F238E27FC236}">
                <a16:creationId xmlns:a16="http://schemas.microsoft.com/office/drawing/2014/main" id="{A7A493B7-DCC6-D6A6-CFA8-70CA67C2416A}"/>
              </a:ext>
            </a:extLst>
          </p:cNvPr>
          <p:cNvCxnSpPr>
            <a:cxnSpLocks/>
          </p:cNvCxnSpPr>
          <p:nvPr/>
        </p:nvCxnSpPr>
        <p:spPr>
          <a:xfrm flipH="1">
            <a:off x="8406033" y="2309248"/>
            <a:ext cx="29391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28134058-E75A-9251-25D5-1132D2FF4DA2}"/>
              </a:ext>
            </a:extLst>
          </p:cNvPr>
          <p:cNvCxnSpPr>
            <a:cxnSpLocks/>
          </p:cNvCxnSpPr>
          <p:nvPr/>
        </p:nvCxnSpPr>
        <p:spPr>
          <a:xfrm flipH="1">
            <a:off x="7073018" y="2444262"/>
            <a:ext cx="365273" cy="19505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0E233308-B1B3-5806-AE83-110DEAE4E834}"/>
              </a:ext>
            </a:extLst>
          </p:cNvPr>
          <p:cNvCxnSpPr>
            <a:cxnSpLocks/>
          </p:cNvCxnSpPr>
          <p:nvPr/>
        </p:nvCxnSpPr>
        <p:spPr>
          <a:xfrm>
            <a:off x="7147442" y="1955936"/>
            <a:ext cx="294639" cy="27540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BFCCB86F-D6B5-AB3A-5280-AE8F5890A6D4}"/>
              </a:ext>
            </a:extLst>
          </p:cNvPr>
          <p:cNvSpPr txBox="1"/>
          <p:nvPr/>
        </p:nvSpPr>
        <p:spPr>
          <a:xfrm>
            <a:off x="6751701" y="1627551"/>
            <a:ext cx="44275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O</a:t>
            </a:r>
          </a:p>
        </p:txBody>
      </p:sp>
      <p:sp>
        <p:nvSpPr>
          <p:cNvPr id="57" name="TextBox 56">
            <a:extLst>
              <a:ext uri="{FF2B5EF4-FFF2-40B4-BE49-F238E27FC236}">
                <a16:creationId xmlns:a16="http://schemas.microsoft.com/office/drawing/2014/main" id="{2C0419EE-3661-A731-9EB4-769116B30118}"/>
              </a:ext>
            </a:extLst>
          </p:cNvPr>
          <p:cNvSpPr txBox="1"/>
          <p:nvPr/>
        </p:nvSpPr>
        <p:spPr>
          <a:xfrm>
            <a:off x="7384511" y="2092007"/>
            <a:ext cx="434734"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C</a:t>
            </a:r>
          </a:p>
        </p:txBody>
      </p:sp>
      <p:cxnSp>
        <p:nvCxnSpPr>
          <p:cNvPr id="59" name="Straight Connector 58">
            <a:extLst>
              <a:ext uri="{FF2B5EF4-FFF2-40B4-BE49-F238E27FC236}">
                <a16:creationId xmlns:a16="http://schemas.microsoft.com/office/drawing/2014/main" id="{E9ECECCF-BDAD-49F6-E595-E5196DE938FD}"/>
              </a:ext>
            </a:extLst>
          </p:cNvPr>
          <p:cNvCxnSpPr>
            <a:cxnSpLocks/>
          </p:cNvCxnSpPr>
          <p:nvPr/>
        </p:nvCxnSpPr>
        <p:spPr>
          <a:xfrm flipH="1">
            <a:off x="7742185" y="2324985"/>
            <a:ext cx="29391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E0A4B3A1-CBC9-0653-A440-30950481AC32}"/>
              </a:ext>
            </a:extLst>
          </p:cNvPr>
          <p:cNvSpPr txBox="1"/>
          <p:nvPr/>
        </p:nvSpPr>
        <p:spPr>
          <a:xfrm>
            <a:off x="6724754" y="2446701"/>
            <a:ext cx="44275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O</a:t>
            </a:r>
          </a:p>
        </p:txBody>
      </p:sp>
      <p:sp>
        <p:nvSpPr>
          <p:cNvPr id="61" name="TextBox 60">
            <a:extLst>
              <a:ext uri="{FF2B5EF4-FFF2-40B4-BE49-F238E27FC236}">
                <a16:creationId xmlns:a16="http://schemas.microsoft.com/office/drawing/2014/main" id="{89C9B09D-D910-390C-D3CE-A8ED6F0DDC4F}"/>
              </a:ext>
            </a:extLst>
          </p:cNvPr>
          <p:cNvSpPr txBox="1"/>
          <p:nvPr/>
        </p:nvSpPr>
        <p:spPr>
          <a:xfrm>
            <a:off x="6254230" y="2429994"/>
            <a:ext cx="39466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H</a:t>
            </a:r>
          </a:p>
        </p:txBody>
      </p:sp>
      <p:cxnSp>
        <p:nvCxnSpPr>
          <p:cNvPr id="62" name="Straight Connector 61">
            <a:extLst>
              <a:ext uri="{FF2B5EF4-FFF2-40B4-BE49-F238E27FC236}">
                <a16:creationId xmlns:a16="http://schemas.microsoft.com/office/drawing/2014/main" id="{96E8CECA-D57A-DC45-0C34-E71A8E5501C0}"/>
              </a:ext>
            </a:extLst>
          </p:cNvPr>
          <p:cNvCxnSpPr>
            <a:cxnSpLocks/>
          </p:cNvCxnSpPr>
          <p:nvPr/>
        </p:nvCxnSpPr>
        <p:spPr>
          <a:xfrm flipH="1">
            <a:off x="6564788" y="2677534"/>
            <a:ext cx="212721" cy="358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98780F5E-E49E-63D7-1103-D8FFDF80A4FE}"/>
              </a:ext>
            </a:extLst>
          </p:cNvPr>
          <p:cNvSpPr txBox="1"/>
          <p:nvPr/>
        </p:nvSpPr>
        <p:spPr>
          <a:xfrm>
            <a:off x="8022161" y="1506697"/>
            <a:ext cx="39466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H</a:t>
            </a:r>
          </a:p>
        </p:txBody>
      </p:sp>
      <p:cxnSp>
        <p:nvCxnSpPr>
          <p:cNvPr id="64" name="Straight Connector 63">
            <a:extLst>
              <a:ext uri="{FF2B5EF4-FFF2-40B4-BE49-F238E27FC236}">
                <a16:creationId xmlns:a16="http://schemas.microsoft.com/office/drawing/2014/main" id="{BE99C0CA-CF77-512A-B2AC-A7952CE810A0}"/>
              </a:ext>
            </a:extLst>
          </p:cNvPr>
          <p:cNvCxnSpPr>
            <a:cxnSpLocks/>
          </p:cNvCxnSpPr>
          <p:nvPr/>
        </p:nvCxnSpPr>
        <p:spPr>
          <a:xfrm>
            <a:off x="7096643" y="2006738"/>
            <a:ext cx="294639" cy="27540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C02D853D-23DE-2D74-BBAB-BF5DA973DAB4}"/>
              </a:ext>
            </a:extLst>
          </p:cNvPr>
          <p:cNvCxnSpPr/>
          <p:nvPr/>
        </p:nvCxnSpPr>
        <p:spPr>
          <a:xfrm>
            <a:off x="8870552" y="1868358"/>
            <a:ext cx="0" cy="250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65AA4F8C-BAEE-F8C4-305C-BD6675CD924E}"/>
              </a:ext>
            </a:extLst>
          </p:cNvPr>
          <p:cNvCxnSpPr/>
          <p:nvPr/>
        </p:nvCxnSpPr>
        <p:spPr>
          <a:xfrm>
            <a:off x="8894218" y="2510615"/>
            <a:ext cx="0" cy="250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D9DFC5FB-24F6-C073-FDFA-8A2D38844311}"/>
              </a:ext>
            </a:extLst>
          </p:cNvPr>
          <p:cNvSpPr txBox="1"/>
          <p:nvPr/>
        </p:nvSpPr>
        <p:spPr>
          <a:xfrm>
            <a:off x="8704322" y="2660596"/>
            <a:ext cx="39466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H</a:t>
            </a:r>
          </a:p>
        </p:txBody>
      </p:sp>
      <p:sp>
        <p:nvSpPr>
          <p:cNvPr id="68" name="TextBox 67">
            <a:extLst>
              <a:ext uri="{FF2B5EF4-FFF2-40B4-BE49-F238E27FC236}">
                <a16:creationId xmlns:a16="http://schemas.microsoft.com/office/drawing/2014/main" id="{FDD59D01-79D9-A696-17CE-25C17371F598}"/>
              </a:ext>
            </a:extLst>
          </p:cNvPr>
          <p:cNvSpPr txBox="1"/>
          <p:nvPr/>
        </p:nvSpPr>
        <p:spPr>
          <a:xfrm>
            <a:off x="8667509" y="2075186"/>
            <a:ext cx="434734"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C</a:t>
            </a:r>
          </a:p>
        </p:txBody>
      </p:sp>
      <p:cxnSp>
        <p:nvCxnSpPr>
          <p:cNvPr id="69" name="Straight Connector 68">
            <a:extLst>
              <a:ext uri="{FF2B5EF4-FFF2-40B4-BE49-F238E27FC236}">
                <a16:creationId xmlns:a16="http://schemas.microsoft.com/office/drawing/2014/main" id="{5D462B64-310B-E3BD-EE4A-218BE897F2A8}"/>
              </a:ext>
            </a:extLst>
          </p:cNvPr>
          <p:cNvCxnSpPr>
            <a:cxnSpLocks/>
          </p:cNvCxnSpPr>
          <p:nvPr/>
        </p:nvCxnSpPr>
        <p:spPr>
          <a:xfrm flipH="1">
            <a:off x="9068386" y="2285801"/>
            <a:ext cx="29391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62F006B4-1380-37DA-C383-8F4EB5FD3317}"/>
              </a:ext>
            </a:extLst>
          </p:cNvPr>
          <p:cNvSpPr txBox="1"/>
          <p:nvPr/>
        </p:nvSpPr>
        <p:spPr>
          <a:xfrm>
            <a:off x="9326002" y="2075288"/>
            <a:ext cx="39466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H</a:t>
            </a:r>
          </a:p>
        </p:txBody>
      </p:sp>
      <p:sp>
        <p:nvSpPr>
          <p:cNvPr id="71" name="TextBox 70">
            <a:extLst>
              <a:ext uri="{FF2B5EF4-FFF2-40B4-BE49-F238E27FC236}">
                <a16:creationId xmlns:a16="http://schemas.microsoft.com/office/drawing/2014/main" id="{566EC330-D7D6-FA61-04C8-6780525874DA}"/>
              </a:ext>
            </a:extLst>
          </p:cNvPr>
          <p:cNvSpPr txBox="1"/>
          <p:nvPr/>
        </p:nvSpPr>
        <p:spPr>
          <a:xfrm>
            <a:off x="8684514" y="1483250"/>
            <a:ext cx="39466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H</a:t>
            </a:r>
          </a:p>
        </p:txBody>
      </p:sp>
      <p:cxnSp>
        <p:nvCxnSpPr>
          <p:cNvPr id="72" name="Straight Connector 71">
            <a:extLst>
              <a:ext uri="{FF2B5EF4-FFF2-40B4-BE49-F238E27FC236}">
                <a16:creationId xmlns:a16="http://schemas.microsoft.com/office/drawing/2014/main" id="{77F07291-D96D-0281-5AE0-F0C008D286CB}"/>
              </a:ext>
            </a:extLst>
          </p:cNvPr>
          <p:cNvCxnSpPr/>
          <p:nvPr/>
        </p:nvCxnSpPr>
        <p:spPr>
          <a:xfrm>
            <a:off x="4474396" y="3925759"/>
            <a:ext cx="0" cy="250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FF568053-9ED6-1954-6B09-A1999E45F7C4}"/>
              </a:ext>
            </a:extLst>
          </p:cNvPr>
          <p:cNvCxnSpPr/>
          <p:nvPr/>
        </p:nvCxnSpPr>
        <p:spPr>
          <a:xfrm>
            <a:off x="4498062" y="4568016"/>
            <a:ext cx="0" cy="250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3F6F4873-9BD3-6ECA-1F86-F107332ED855}"/>
              </a:ext>
            </a:extLst>
          </p:cNvPr>
          <p:cNvSpPr txBox="1"/>
          <p:nvPr/>
        </p:nvSpPr>
        <p:spPr>
          <a:xfrm>
            <a:off x="4308166" y="4717997"/>
            <a:ext cx="39466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H</a:t>
            </a:r>
          </a:p>
        </p:txBody>
      </p:sp>
      <p:sp>
        <p:nvSpPr>
          <p:cNvPr id="75" name="TextBox 74">
            <a:extLst>
              <a:ext uri="{FF2B5EF4-FFF2-40B4-BE49-F238E27FC236}">
                <a16:creationId xmlns:a16="http://schemas.microsoft.com/office/drawing/2014/main" id="{6CEB2E7D-4947-F5C8-4BB9-87071EEA7E17}"/>
              </a:ext>
            </a:extLst>
          </p:cNvPr>
          <p:cNvSpPr txBox="1"/>
          <p:nvPr/>
        </p:nvSpPr>
        <p:spPr>
          <a:xfrm>
            <a:off x="4271353" y="4132587"/>
            <a:ext cx="434734"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C</a:t>
            </a:r>
          </a:p>
        </p:txBody>
      </p:sp>
      <p:cxnSp>
        <p:nvCxnSpPr>
          <p:cNvPr id="76" name="Straight Connector 75">
            <a:extLst>
              <a:ext uri="{FF2B5EF4-FFF2-40B4-BE49-F238E27FC236}">
                <a16:creationId xmlns:a16="http://schemas.microsoft.com/office/drawing/2014/main" id="{29D2B114-60C3-0176-78EA-E199784DD2F8}"/>
              </a:ext>
            </a:extLst>
          </p:cNvPr>
          <p:cNvCxnSpPr>
            <a:cxnSpLocks/>
          </p:cNvCxnSpPr>
          <p:nvPr/>
        </p:nvCxnSpPr>
        <p:spPr>
          <a:xfrm flipH="1">
            <a:off x="4672230" y="4343202"/>
            <a:ext cx="29391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C9884E14-AF15-6E58-68D3-6D97A7CC4E4D}"/>
              </a:ext>
            </a:extLst>
          </p:cNvPr>
          <p:cNvSpPr txBox="1"/>
          <p:nvPr/>
        </p:nvSpPr>
        <p:spPr>
          <a:xfrm>
            <a:off x="6200479" y="4108376"/>
            <a:ext cx="39466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H</a:t>
            </a:r>
          </a:p>
        </p:txBody>
      </p:sp>
      <p:cxnSp>
        <p:nvCxnSpPr>
          <p:cNvPr id="78" name="Straight Connector 77">
            <a:extLst>
              <a:ext uri="{FF2B5EF4-FFF2-40B4-BE49-F238E27FC236}">
                <a16:creationId xmlns:a16="http://schemas.microsoft.com/office/drawing/2014/main" id="{261934A3-9260-FC97-8F18-426E0A2EC170}"/>
              </a:ext>
            </a:extLst>
          </p:cNvPr>
          <p:cNvCxnSpPr>
            <a:cxnSpLocks/>
          </p:cNvCxnSpPr>
          <p:nvPr/>
        </p:nvCxnSpPr>
        <p:spPr>
          <a:xfrm flipH="1">
            <a:off x="5960271" y="4341354"/>
            <a:ext cx="29391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BEA4E5B0-3CEA-D25D-6512-3BC7ADB46488}"/>
              </a:ext>
            </a:extLst>
          </p:cNvPr>
          <p:cNvSpPr txBox="1"/>
          <p:nvPr/>
        </p:nvSpPr>
        <p:spPr>
          <a:xfrm>
            <a:off x="4288358" y="3540651"/>
            <a:ext cx="39466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H</a:t>
            </a:r>
          </a:p>
        </p:txBody>
      </p:sp>
      <p:cxnSp>
        <p:nvCxnSpPr>
          <p:cNvPr id="80" name="Straight Connector 79">
            <a:extLst>
              <a:ext uri="{FF2B5EF4-FFF2-40B4-BE49-F238E27FC236}">
                <a16:creationId xmlns:a16="http://schemas.microsoft.com/office/drawing/2014/main" id="{91A6A659-EAD4-75AF-2FDF-16E52BC5647C}"/>
              </a:ext>
            </a:extLst>
          </p:cNvPr>
          <p:cNvCxnSpPr/>
          <p:nvPr/>
        </p:nvCxnSpPr>
        <p:spPr>
          <a:xfrm>
            <a:off x="5136749" y="3902312"/>
            <a:ext cx="0" cy="250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6812A779-89F2-DE6C-8A7A-0DD534588347}"/>
              </a:ext>
            </a:extLst>
          </p:cNvPr>
          <p:cNvCxnSpPr/>
          <p:nvPr/>
        </p:nvCxnSpPr>
        <p:spPr>
          <a:xfrm>
            <a:off x="5793461" y="4509399"/>
            <a:ext cx="0" cy="250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2" name="TextBox 81">
            <a:extLst>
              <a:ext uri="{FF2B5EF4-FFF2-40B4-BE49-F238E27FC236}">
                <a16:creationId xmlns:a16="http://schemas.microsoft.com/office/drawing/2014/main" id="{F6451CDF-F134-0B10-72C8-AD64E3AB066A}"/>
              </a:ext>
            </a:extLst>
          </p:cNvPr>
          <p:cNvSpPr txBox="1"/>
          <p:nvPr/>
        </p:nvSpPr>
        <p:spPr>
          <a:xfrm>
            <a:off x="5621151" y="4729719"/>
            <a:ext cx="39466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H</a:t>
            </a:r>
          </a:p>
        </p:txBody>
      </p:sp>
      <p:sp>
        <p:nvSpPr>
          <p:cNvPr id="83" name="TextBox 82">
            <a:extLst>
              <a:ext uri="{FF2B5EF4-FFF2-40B4-BE49-F238E27FC236}">
                <a16:creationId xmlns:a16="http://schemas.microsoft.com/office/drawing/2014/main" id="{3309DAA5-DCC8-41B4-BD92-E1FCB185393E}"/>
              </a:ext>
            </a:extLst>
          </p:cNvPr>
          <p:cNvSpPr txBox="1"/>
          <p:nvPr/>
        </p:nvSpPr>
        <p:spPr>
          <a:xfrm>
            <a:off x="4933706" y="4109140"/>
            <a:ext cx="434734"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C</a:t>
            </a:r>
          </a:p>
        </p:txBody>
      </p:sp>
      <p:cxnSp>
        <p:nvCxnSpPr>
          <p:cNvPr id="84" name="Straight Connector 83">
            <a:extLst>
              <a:ext uri="{FF2B5EF4-FFF2-40B4-BE49-F238E27FC236}">
                <a16:creationId xmlns:a16="http://schemas.microsoft.com/office/drawing/2014/main" id="{B0E7406B-5742-8669-ADD8-E5844104C514}"/>
              </a:ext>
            </a:extLst>
          </p:cNvPr>
          <p:cNvCxnSpPr>
            <a:cxnSpLocks/>
          </p:cNvCxnSpPr>
          <p:nvPr/>
        </p:nvCxnSpPr>
        <p:spPr>
          <a:xfrm flipH="1">
            <a:off x="5334583" y="4337340"/>
            <a:ext cx="29391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5" name="TextBox 84">
            <a:extLst>
              <a:ext uri="{FF2B5EF4-FFF2-40B4-BE49-F238E27FC236}">
                <a16:creationId xmlns:a16="http://schemas.microsoft.com/office/drawing/2014/main" id="{581B5869-3022-9C6A-E9FB-30ACC3EB3ACE}"/>
              </a:ext>
            </a:extLst>
          </p:cNvPr>
          <p:cNvSpPr txBox="1"/>
          <p:nvPr/>
        </p:nvSpPr>
        <p:spPr>
          <a:xfrm>
            <a:off x="5592199" y="4109242"/>
            <a:ext cx="425116"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C</a:t>
            </a:r>
          </a:p>
        </p:txBody>
      </p:sp>
      <p:sp>
        <p:nvSpPr>
          <p:cNvPr id="86" name="TextBox 85">
            <a:extLst>
              <a:ext uri="{FF2B5EF4-FFF2-40B4-BE49-F238E27FC236}">
                <a16:creationId xmlns:a16="http://schemas.microsoft.com/office/drawing/2014/main" id="{6A88CBDA-299D-9C1E-7E22-2C994ACBBA13}"/>
              </a:ext>
            </a:extLst>
          </p:cNvPr>
          <p:cNvSpPr txBox="1"/>
          <p:nvPr/>
        </p:nvSpPr>
        <p:spPr>
          <a:xfrm>
            <a:off x="4950711" y="3517204"/>
            <a:ext cx="39466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H</a:t>
            </a:r>
          </a:p>
        </p:txBody>
      </p:sp>
      <p:cxnSp>
        <p:nvCxnSpPr>
          <p:cNvPr id="87" name="Straight Connector 86">
            <a:extLst>
              <a:ext uri="{FF2B5EF4-FFF2-40B4-BE49-F238E27FC236}">
                <a16:creationId xmlns:a16="http://schemas.microsoft.com/office/drawing/2014/main" id="{BFD122FE-C718-B8D2-A094-124F6E8DB336}"/>
              </a:ext>
            </a:extLst>
          </p:cNvPr>
          <p:cNvCxnSpPr>
            <a:cxnSpLocks/>
          </p:cNvCxnSpPr>
          <p:nvPr/>
        </p:nvCxnSpPr>
        <p:spPr>
          <a:xfrm flipH="1">
            <a:off x="4666365" y="4407677"/>
            <a:ext cx="29391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FD901A3F-6035-F51E-675F-6AC805607197}"/>
              </a:ext>
            </a:extLst>
          </p:cNvPr>
          <p:cNvCxnSpPr/>
          <p:nvPr/>
        </p:nvCxnSpPr>
        <p:spPr>
          <a:xfrm>
            <a:off x="5781518" y="3914035"/>
            <a:ext cx="0" cy="250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9" name="TextBox 88">
            <a:extLst>
              <a:ext uri="{FF2B5EF4-FFF2-40B4-BE49-F238E27FC236}">
                <a16:creationId xmlns:a16="http://schemas.microsoft.com/office/drawing/2014/main" id="{7657C9A6-E69B-3DE9-E2F0-917BBA12FDD6}"/>
              </a:ext>
            </a:extLst>
          </p:cNvPr>
          <p:cNvSpPr txBox="1"/>
          <p:nvPr/>
        </p:nvSpPr>
        <p:spPr>
          <a:xfrm>
            <a:off x="5595480" y="3528927"/>
            <a:ext cx="39466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H</a:t>
            </a:r>
          </a:p>
        </p:txBody>
      </p:sp>
      <p:cxnSp>
        <p:nvCxnSpPr>
          <p:cNvPr id="90" name="Straight Connector 89">
            <a:extLst>
              <a:ext uri="{FF2B5EF4-FFF2-40B4-BE49-F238E27FC236}">
                <a16:creationId xmlns:a16="http://schemas.microsoft.com/office/drawing/2014/main" id="{4C300F26-DED4-ACF9-F160-384913498C33}"/>
              </a:ext>
            </a:extLst>
          </p:cNvPr>
          <p:cNvCxnSpPr/>
          <p:nvPr/>
        </p:nvCxnSpPr>
        <p:spPr>
          <a:xfrm>
            <a:off x="9468430" y="5068759"/>
            <a:ext cx="0" cy="250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EB78F25D-9D59-B1A8-87CA-831C8D23717B}"/>
              </a:ext>
            </a:extLst>
          </p:cNvPr>
          <p:cNvCxnSpPr/>
          <p:nvPr/>
        </p:nvCxnSpPr>
        <p:spPr>
          <a:xfrm>
            <a:off x="9492096" y="5711016"/>
            <a:ext cx="0" cy="250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92" name="TextBox 91">
            <a:extLst>
              <a:ext uri="{FF2B5EF4-FFF2-40B4-BE49-F238E27FC236}">
                <a16:creationId xmlns:a16="http://schemas.microsoft.com/office/drawing/2014/main" id="{9C8F61F8-D096-B299-1E04-B6B642E0973D}"/>
              </a:ext>
            </a:extLst>
          </p:cNvPr>
          <p:cNvSpPr txBox="1"/>
          <p:nvPr/>
        </p:nvSpPr>
        <p:spPr>
          <a:xfrm>
            <a:off x="9302200" y="5860997"/>
            <a:ext cx="39466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H</a:t>
            </a:r>
          </a:p>
        </p:txBody>
      </p:sp>
      <p:sp>
        <p:nvSpPr>
          <p:cNvPr id="93" name="TextBox 92">
            <a:extLst>
              <a:ext uri="{FF2B5EF4-FFF2-40B4-BE49-F238E27FC236}">
                <a16:creationId xmlns:a16="http://schemas.microsoft.com/office/drawing/2014/main" id="{0382295E-A7E4-0E9B-B057-F8EC94C295D1}"/>
              </a:ext>
            </a:extLst>
          </p:cNvPr>
          <p:cNvSpPr txBox="1"/>
          <p:nvPr/>
        </p:nvSpPr>
        <p:spPr>
          <a:xfrm>
            <a:off x="9265387" y="5275587"/>
            <a:ext cx="434734"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C</a:t>
            </a:r>
          </a:p>
        </p:txBody>
      </p:sp>
      <p:cxnSp>
        <p:nvCxnSpPr>
          <p:cNvPr id="94" name="Straight Connector 93">
            <a:extLst>
              <a:ext uri="{FF2B5EF4-FFF2-40B4-BE49-F238E27FC236}">
                <a16:creationId xmlns:a16="http://schemas.microsoft.com/office/drawing/2014/main" id="{477E651E-4352-C5A0-00F4-A96C15718684}"/>
              </a:ext>
            </a:extLst>
          </p:cNvPr>
          <p:cNvCxnSpPr>
            <a:cxnSpLocks/>
          </p:cNvCxnSpPr>
          <p:nvPr/>
        </p:nvCxnSpPr>
        <p:spPr>
          <a:xfrm flipH="1">
            <a:off x="9666264" y="5486202"/>
            <a:ext cx="29391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E32F5F41-F5FB-9872-0713-996557DCFB62}"/>
              </a:ext>
            </a:extLst>
          </p:cNvPr>
          <p:cNvCxnSpPr>
            <a:cxnSpLocks/>
          </p:cNvCxnSpPr>
          <p:nvPr/>
        </p:nvCxnSpPr>
        <p:spPr>
          <a:xfrm flipH="1">
            <a:off x="9002416" y="5501939"/>
            <a:ext cx="29391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97" name="TextBox 96">
            <a:extLst>
              <a:ext uri="{FF2B5EF4-FFF2-40B4-BE49-F238E27FC236}">
                <a16:creationId xmlns:a16="http://schemas.microsoft.com/office/drawing/2014/main" id="{47FA0FB8-A5C7-56B5-7913-31296F7440F9}"/>
              </a:ext>
            </a:extLst>
          </p:cNvPr>
          <p:cNvSpPr txBox="1"/>
          <p:nvPr/>
        </p:nvSpPr>
        <p:spPr>
          <a:xfrm>
            <a:off x="9282392" y="4683651"/>
            <a:ext cx="39466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H</a:t>
            </a:r>
          </a:p>
        </p:txBody>
      </p:sp>
      <p:cxnSp>
        <p:nvCxnSpPr>
          <p:cNvPr id="98" name="Straight Connector 97">
            <a:extLst>
              <a:ext uri="{FF2B5EF4-FFF2-40B4-BE49-F238E27FC236}">
                <a16:creationId xmlns:a16="http://schemas.microsoft.com/office/drawing/2014/main" id="{2ED3693D-2BCD-4630-2875-43A96E5FB096}"/>
              </a:ext>
            </a:extLst>
          </p:cNvPr>
          <p:cNvCxnSpPr/>
          <p:nvPr/>
        </p:nvCxnSpPr>
        <p:spPr>
          <a:xfrm>
            <a:off x="10130783" y="5045312"/>
            <a:ext cx="0" cy="250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F7A486EB-66BB-D080-6083-F0F74F47A90C}"/>
              </a:ext>
            </a:extLst>
          </p:cNvPr>
          <p:cNvCxnSpPr/>
          <p:nvPr/>
        </p:nvCxnSpPr>
        <p:spPr>
          <a:xfrm>
            <a:off x="10154449" y="5687569"/>
            <a:ext cx="0" cy="250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00" name="TextBox 99">
            <a:extLst>
              <a:ext uri="{FF2B5EF4-FFF2-40B4-BE49-F238E27FC236}">
                <a16:creationId xmlns:a16="http://schemas.microsoft.com/office/drawing/2014/main" id="{A23C8439-00DC-EB9B-BA4E-B4B1162C6D56}"/>
              </a:ext>
            </a:extLst>
          </p:cNvPr>
          <p:cNvSpPr txBox="1"/>
          <p:nvPr/>
        </p:nvSpPr>
        <p:spPr>
          <a:xfrm>
            <a:off x="9964553" y="5837550"/>
            <a:ext cx="39466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H</a:t>
            </a:r>
          </a:p>
        </p:txBody>
      </p:sp>
      <p:sp>
        <p:nvSpPr>
          <p:cNvPr id="101" name="TextBox 100">
            <a:extLst>
              <a:ext uri="{FF2B5EF4-FFF2-40B4-BE49-F238E27FC236}">
                <a16:creationId xmlns:a16="http://schemas.microsoft.com/office/drawing/2014/main" id="{7377B343-4B1A-A13A-F5B1-0AB2582AE4E7}"/>
              </a:ext>
            </a:extLst>
          </p:cNvPr>
          <p:cNvSpPr txBox="1"/>
          <p:nvPr/>
        </p:nvSpPr>
        <p:spPr>
          <a:xfrm>
            <a:off x="9927740" y="5252140"/>
            <a:ext cx="434734"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C</a:t>
            </a:r>
          </a:p>
        </p:txBody>
      </p:sp>
      <p:cxnSp>
        <p:nvCxnSpPr>
          <p:cNvPr id="102" name="Straight Connector 101">
            <a:extLst>
              <a:ext uri="{FF2B5EF4-FFF2-40B4-BE49-F238E27FC236}">
                <a16:creationId xmlns:a16="http://schemas.microsoft.com/office/drawing/2014/main" id="{902F9349-4BA0-E3AC-63F0-D9FDE0310DF8}"/>
              </a:ext>
            </a:extLst>
          </p:cNvPr>
          <p:cNvCxnSpPr>
            <a:cxnSpLocks/>
          </p:cNvCxnSpPr>
          <p:nvPr/>
        </p:nvCxnSpPr>
        <p:spPr>
          <a:xfrm flipH="1">
            <a:off x="10328617" y="5462755"/>
            <a:ext cx="29391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03" name="TextBox 102">
            <a:extLst>
              <a:ext uri="{FF2B5EF4-FFF2-40B4-BE49-F238E27FC236}">
                <a16:creationId xmlns:a16="http://schemas.microsoft.com/office/drawing/2014/main" id="{82D48DE1-214C-F7CB-05BA-6A7F3DA92E05}"/>
              </a:ext>
            </a:extLst>
          </p:cNvPr>
          <p:cNvSpPr txBox="1"/>
          <p:nvPr/>
        </p:nvSpPr>
        <p:spPr>
          <a:xfrm>
            <a:off x="10586233" y="5252242"/>
            <a:ext cx="39466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H</a:t>
            </a:r>
          </a:p>
        </p:txBody>
      </p:sp>
      <p:sp>
        <p:nvSpPr>
          <p:cNvPr id="104" name="TextBox 103">
            <a:extLst>
              <a:ext uri="{FF2B5EF4-FFF2-40B4-BE49-F238E27FC236}">
                <a16:creationId xmlns:a16="http://schemas.microsoft.com/office/drawing/2014/main" id="{12241D9D-3CED-3D3F-3C65-E35005AE10EE}"/>
              </a:ext>
            </a:extLst>
          </p:cNvPr>
          <p:cNvSpPr txBox="1"/>
          <p:nvPr/>
        </p:nvSpPr>
        <p:spPr>
          <a:xfrm>
            <a:off x="9944745" y="4660204"/>
            <a:ext cx="39466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H</a:t>
            </a:r>
          </a:p>
        </p:txBody>
      </p:sp>
      <p:cxnSp>
        <p:nvCxnSpPr>
          <p:cNvPr id="105" name="Straight Connector 104">
            <a:extLst>
              <a:ext uri="{FF2B5EF4-FFF2-40B4-BE49-F238E27FC236}">
                <a16:creationId xmlns:a16="http://schemas.microsoft.com/office/drawing/2014/main" id="{15C1185A-68F9-E295-A4FD-E022A20317C9}"/>
              </a:ext>
            </a:extLst>
          </p:cNvPr>
          <p:cNvCxnSpPr/>
          <p:nvPr/>
        </p:nvCxnSpPr>
        <p:spPr>
          <a:xfrm>
            <a:off x="8823660" y="5057035"/>
            <a:ext cx="0" cy="250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1A02C07E-39B3-E111-A738-209C465FF486}"/>
              </a:ext>
            </a:extLst>
          </p:cNvPr>
          <p:cNvCxnSpPr/>
          <p:nvPr/>
        </p:nvCxnSpPr>
        <p:spPr>
          <a:xfrm>
            <a:off x="8847326" y="5699292"/>
            <a:ext cx="0" cy="250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07" name="TextBox 106">
            <a:extLst>
              <a:ext uri="{FF2B5EF4-FFF2-40B4-BE49-F238E27FC236}">
                <a16:creationId xmlns:a16="http://schemas.microsoft.com/office/drawing/2014/main" id="{E5E6AD90-D468-954E-501B-F1C6A4519B69}"/>
              </a:ext>
            </a:extLst>
          </p:cNvPr>
          <p:cNvSpPr txBox="1"/>
          <p:nvPr/>
        </p:nvSpPr>
        <p:spPr>
          <a:xfrm>
            <a:off x="8657430" y="5849273"/>
            <a:ext cx="39466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H</a:t>
            </a:r>
          </a:p>
        </p:txBody>
      </p:sp>
      <p:sp>
        <p:nvSpPr>
          <p:cNvPr id="108" name="TextBox 107">
            <a:extLst>
              <a:ext uri="{FF2B5EF4-FFF2-40B4-BE49-F238E27FC236}">
                <a16:creationId xmlns:a16="http://schemas.microsoft.com/office/drawing/2014/main" id="{759E872A-D9F8-3264-3F53-F88E29F28812}"/>
              </a:ext>
            </a:extLst>
          </p:cNvPr>
          <p:cNvSpPr txBox="1"/>
          <p:nvPr/>
        </p:nvSpPr>
        <p:spPr>
          <a:xfrm>
            <a:off x="8620617" y="5263863"/>
            <a:ext cx="434734"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C</a:t>
            </a:r>
          </a:p>
        </p:txBody>
      </p:sp>
      <p:sp>
        <p:nvSpPr>
          <p:cNvPr id="109" name="TextBox 108">
            <a:extLst>
              <a:ext uri="{FF2B5EF4-FFF2-40B4-BE49-F238E27FC236}">
                <a16:creationId xmlns:a16="http://schemas.microsoft.com/office/drawing/2014/main" id="{9789D9A3-702D-CBA5-08DB-8BD4F538F7AE}"/>
              </a:ext>
            </a:extLst>
          </p:cNvPr>
          <p:cNvSpPr txBox="1"/>
          <p:nvPr/>
        </p:nvSpPr>
        <p:spPr>
          <a:xfrm>
            <a:off x="8637622" y="4671927"/>
            <a:ext cx="39466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H</a:t>
            </a:r>
          </a:p>
        </p:txBody>
      </p:sp>
      <p:sp>
        <p:nvSpPr>
          <p:cNvPr id="111" name="TextBox 110">
            <a:extLst>
              <a:ext uri="{FF2B5EF4-FFF2-40B4-BE49-F238E27FC236}">
                <a16:creationId xmlns:a16="http://schemas.microsoft.com/office/drawing/2014/main" id="{8955B819-97B5-615B-9A87-C8489F5D962E}"/>
              </a:ext>
            </a:extLst>
          </p:cNvPr>
          <p:cNvSpPr txBox="1"/>
          <p:nvPr/>
        </p:nvSpPr>
        <p:spPr>
          <a:xfrm>
            <a:off x="7929636" y="5270916"/>
            <a:ext cx="434734"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C</a:t>
            </a:r>
          </a:p>
        </p:txBody>
      </p:sp>
      <p:cxnSp>
        <p:nvCxnSpPr>
          <p:cNvPr id="112" name="Straight Connector 111">
            <a:extLst>
              <a:ext uri="{FF2B5EF4-FFF2-40B4-BE49-F238E27FC236}">
                <a16:creationId xmlns:a16="http://schemas.microsoft.com/office/drawing/2014/main" id="{D3E2B3C4-D09E-3F43-E3EE-88E44A08C161}"/>
              </a:ext>
            </a:extLst>
          </p:cNvPr>
          <p:cNvCxnSpPr/>
          <p:nvPr/>
        </p:nvCxnSpPr>
        <p:spPr>
          <a:xfrm>
            <a:off x="8109858" y="5036848"/>
            <a:ext cx="0" cy="250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BE526BCE-E960-7737-0378-E541A7755E7B}"/>
              </a:ext>
            </a:extLst>
          </p:cNvPr>
          <p:cNvCxnSpPr/>
          <p:nvPr/>
        </p:nvCxnSpPr>
        <p:spPr>
          <a:xfrm>
            <a:off x="8133524" y="5679105"/>
            <a:ext cx="0" cy="250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4" name="TextBox 113">
            <a:extLst>
              <a:ext uri="{FF2B5EF4-FFF2-40B4-BE49-F238E27FC236}">
                <a16:creationId xmlns:a16="http://schemas.microsoft.com/office/drawing/2014/main" id="{7CEE5A39-44C6-D44A-C9C3-89B5FE838B03}"/>
              </a:ext>
            </a:extLst>
          </p:cNvPr>
          <p:cNvSpPr txBox="1"/>
          <p:nvPr/>
        </p:nvSpPr>
        <p:spPr>
          <a:xfrm>
            <a:off x="7943628" y="5829086"/>
            <a:ext cx="39466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H</a:t>
            </a:r>
          </a:p>
        </p:txBody>
      </p:sp>
      <p:cxnSp>
        <p:nvCxnSpPr>
          <p:cNvPr id="115" name="Straight Connector 114">
            <a:extLst>
              <a:ext uri="{FF2B5EF4-FFF2-40B4-BE49-F238E27FC236}">
                <a16:creationId xmlns:a16="http://schemas.microsoft.com/office/drawing/2014/main" id="{5304232B-F41B-F4F9-13A4-93F605BD06A2}"/>
              </a:ext>
            </a:extLst>
          </p:cNvPr>
          <p:cNvCxnSpPr>
            <a:cxnSpLocks/>
          </p:cNvCxnSpPr>
          <p:nvPr/>
        </p:nvCxnSpPr>
        <p:spPr>
          <a:xfrm flipH="1">
            <a:off x="7664877" y="5505093"/>
            <a:ext cx="29391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6" name="TextBox 115">
            <a:extLst>
              <a:ext uri="{FF2B5EF4-FFF2-40B4-BE49-F238E27FC236}">
                <a16:creationId xmlns:a16="http://schemas.microsoft.com/office/drawing/2014/main" id="{66D22A49-9491-FEC7-D6BC-42F34A1D710A}"/>
              </a:ext>
            </a:extLst>
          </p:cNvPr>
          <p:cNvSpPr txBox="1"/>
          <p:nvPr/>
        </p:nvSpPr>
        <p:spPr>
          <a:xfrm>
            <a:off x="7346108" y="5277645"/>
            <a:ext cx="39466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H</a:t>
            </a:r>
          </a:p>
        </p:txBody>
      </p:sp>
      <p:sp>
        <p:nvSpPr>
          <p:cNvPr id="117" name="TextBox 116">
            <a:extLst>
              <a:ext uri="{FF2B5EF4-FFF2-40B4-BE49-F238E27FC236}">
                <a16:creationId xmlns:a16="http://schemas.microsoft.com/office/drawing/2014/main" id="{12C02BAD-E692-6579-5E1B-BD1C17C8EB5B}"/>
              </a:ext>
            </a:extLst>
          </p:cNvPr>
          <p:cNvSpPr txBox="1"/>
          <p:nvPr/>
        </p:nvSpPr>
        <p:spPr>
          <a:xfrm>
            <a:off x="7923820" y="4651740"/>
            <a:ext cx="39466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H</a:t>
            </a:r>
          </a:p>
        </p:txBody>
      </p:sp>
      <p:cxnSp>
        <p:nvCxnSpPr>
          <p:cNvPr id="118" name="Straight Connector 117">
            <a:extLst>
              <a:ext uri="{FF2B5EF4-FFF2-40B4-BE49-F238E27FC236}">
                <a16:creationId xmlns:a16="http://schemas.microsoft.com/office/drawing/2014/main" id="{01CDF469-A233-3356-F6E5-8823B602EFC8}"/>
              </a:ext>
            </a:extLst>
          </p:cNvPr>
          <p:cNvCxnSpPr>
            <a:cxnSpLocks/>
          </p:cNvCxnSpPr>
          <p:nvPr/>
        </p:nvCxnSpPr>
        <p:spPr>
          <a:xfrm flipH="1">
            <a:off x="8297919" y="5505093"/>
            <a:ext cx="29391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9" name="TextBox 118">
            <a:extLst>
              <a:ext uri="{FF2B5EF4-FFF2-40B4-BE49-F238E27FC236}">
                <a16:creationId xmlns:a16="http://schemas.microsoft.com/office/drawing/2014/main" id="{DC756B2F-63DC-8572-8A56-509B987630C3}"/>
              </a:ext>
            </a:extLst>
          </p:cNvPr>
          <p:cNvSpPr txBox="1"/>
          <p:nvPr/>
        </p:nvSpPr>
        <p:spPr>
          <a:xfrm>
            <a:off x="597878" y="1107831"/>
            <a:ext cx="450764" cy="523220"/>
          </a:xfrm>
          <a:prstGeom prst="rect">
            <a:avLst/>
          </a:prstGeom>
          <a:noFill/>
        </p:spPr>
        <p:txBody>
          <a:bodyPr wrap="none" rtlCol="0">
            <a:spAutoFit/>
          </a:bodyPr>
          <a:lstStyle/>
          <a:p>
            <a:r>
              <a:rPr lang="en-GB" sz="2800" b="1" dirty="0">
                <a:latin typeface="Century Gothic" panose="020B0502020202020204" pitchFamily="34" charset="0"/>
              </a:rPr>
              <a:t>A</a:t>
            </a:r>
          </a:p>
        </p:txBody>
      </p:sp>
      <p:sp>
        <p:nvSpPr>
          <p:cNvPr id="120" name="TextBox 119">
            <a:extLst>
              <a:ext uri="{FF2B5EF4-FFF2-40B4-BE49-F238E27FC236}">
                <a16:creationId xmlns:a16="http://schemas.microsoft.com/office/drawing/2014/main" id="{F0CBE6A4-93A6-B5DA-5381-BF3069B6ABBD}"/>
              </a:ext>
            </a:extLst>
          </p:cNvPr>
          <p:cNvSpPr txBox="1"/>
          <p:nvPr/>
        </p:nvSpPr>
        <p:spPr>
          <a:xfrm>
            <a:off x="6219094" y="1084384"/>
            <a:ext cx="393056" cy="523220"/>
          </a:xfrm>
          <a:prstGeom prst="rect">
            <a:avLst/>
          </a:prstGeom>
          <a:noFill/>
        </p:spPr>
        <p:txBody>
          <a:bodyPr wrap="none" rtlCol="0">
            <a:spAutoFit/>
          </a:bodyPr>
          <a:lstStyle/>
          <a:p>
            <a:r>
              <a:rPr lang="en-GB" sz="2800" b="1" dirty="0">
                <a:latin typeface="Century Gothic" panose="020B0502020202020204" pitchFamily="34" charset="0"/>
              </a:rPr>
              <a:t>B</a:t>
            </a:r>
          </a:p>
        </p:txBody>
      </p:sp>
      <p:sp>
        <p:nvSpPr>
          <p:cNvPr id="121" name="TextBox 120">
            <a:extLst>
              <a:ext uri="{FF2B5EF4-FFF2-40B4-BE49-F238E27FC236}">
                <a16:creationId xmlns:a16="http://schemas.microsoft.com/office/drawing/2014/main" id="{2BCC4C8A-B9FF-DE46-2EA2-CD17E917591B}"/>
              </a:ext>
            </a:extLst>
          </p:cNvPr>
          <p:cNvSpPr txBox="1"/>
          <p:nvPr/>
        </p:nvSpPr>
        <p:spPr>
          <a:xfrm>
            <a:off x="679940" y="3722078"/>
            <a:ext cx="465192" cy="523220"/>
          </a:xfrm>
          <a:prstGeom prst="rect">
            <a:avLst/>
          </a:prstGeom>
          <a:noFill/>
        </p:spPr>
        <p:txBody>
          <a:bodyPr wrap="none" rtlCol="0">
            <a:spAutoFit/>
          </a:bodyPr>
          <a:lstStyle/>
          <a:p>
            <a:r>
              <a:rPr lang="en-GB" sz="2800" b="1" dirty="0">
                <a:latin typeface="Century Gothic" panose="020B0502020202020204" pitchFamily="34" charset="0"/>
              </a:rPr>
              <a:t>C</a:t>
            </a:r>
          </a:p>
        </p:txBody>
      </p:sp>
      <p:sp>
        <p:nvSpPr>
          <p:cNvPr id="122" name="TextBox 121">
            <a:extLst>
              <a:ext uri="{FF2B5EF4-FFF2-40B4-BE49-F238E27FC236}">
                <a16:creationId xmlns:a16="http://schemas.microsoft.com/office/drawing/2014/main" id="{D576856C-A69F-5364-B17C-1964A347828F}"/>
              </a:ext>
            </a:extLst>
          </p:cNvPr>
          <p:cNvSpPr txBox="1"/>
          <p:nvPr/>
        </p:nvSpPr>
        <p:spPr>
          <a:xfrm>
            <a:off x="3880337" y="3387969"/>
            <a:ext cx="436338" cy="523220"/>
          </a:xfrm>
          <a:prstGeom prst="rect">
            <a:avLst/>
          </a:prstGeom>
          <a:noFill/>
        </p:spPr>
        <p:txBody>
          <a:bodyPr wrap="none" rtlCol="0">
            <a:spAutoFit/>
          </a:bodyPr>
          <a:lstStyle/>
          <a:p>
            <a:r>
              <a:rPr lang="en-GB" sz="2800" b="1" dirty="0">
                <a:latin typeface="Century Gothic" panose="020B0502020202020204" pitchFamily="34" charset="0"/>
              </a:rPr>
              <a:t>D</a:t>
            </a:r>
          </a:p>
        </p:txBody>
      </p:sp>
      <p:sp>
        <p:nvSpPr>
          <p:cNvPr id="123" name="TextBox 122">
            <a:extLst>
              <a:ext uri="{FF2B5EF4-FFF2-40B4-BE49-F238E27FC236}">
                <a16:creationId xmlns:a16="http://schemas.microsoft.com/office/drawing/2014/main" id="{10346352-B254-C1D4-E067-633ACD757DFC}"/>
              </a:ext>
            </a:extLst>
          </p:cNvPr>
          <p:cNvSpPr txBox="1"/>
          <p:nvPr/>
        </p:nvSpPr>
        <p:spPr>
          <a:xfrm>
            <a:off x="7303479" y="4560276"/>
            <a:ext cx="370614" cy="523220"/>
          </a:xfrm>
          <a:prstGeom prst="rect">
            <a:avLst/>
          </a:prstGeom>
          <a:noFill/>
        </p:spPr>
        <p:txBody>
          <a:bodyPr wrap="none" rtlCol="0">
            <a:spAutoFit/>
          </a:bodyPr>
          <a:lstStyle/>
          <a:p>
            <a:r>
              <a:rPr lang="en-GB" sz="2800" b="1" dirty="0">
                <a:latin typeface="Century Gothic" panose="020B0502020202020204" pitchFamily="34" charset="0"/>
              </a:rPr>
              <a:t>E</a:t>
            </a:r>
          </a:p>
        </p:txBody>
      </p:sp>
    </p:spTree>
    <p:extLst>
      <p:ext uri="{BB962C8B-B14F-4D97-AF65-F5344CB8AC3E}">
        <p14:creationId xmlns:p14="http://schemas.microsoft.com/office/powerpoint/2010/main" val="32710188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F57E99-6073-1C46-A517-F0791F19C755}"/>
              </a:ext>
            </a:extLst>
          </p:cNvPr>
          <p:cNvSpPr>
            <a:spLocks noGrp="1"/>
          </p:cNvSpPr>
          <p:nvPr>
            <p:ph type="title"/>
          </p:nvPr>
        </p:nvSpPr>
        <p:spPr/>
        <p:txBody>
          <a:bodyPr>
            <a:normAutofit/>
          </a:bodyPr>
          <a:lstStyle/>
          <a:p>
            <a:r>
              <a:rPr lang="en-GB" sz="2800" dirty="0">
                <a:latin typeface="Century Gothic" panose="020B0502020202020204" pitchFamily="34" charset="0"/>
              </a:rPr>
              <a:t>Drill</a:t>
            </a:r>
            <a:endParaRPr lang="en-US" sz="2800" dirty="0">
              <a:latin typeface="Century Gothic" panose="020B0502020202020204" pitchFamily="34" charset="0"/>
            </a:endParaRPr>
          </a:p>
        </p:txBody>
      </p:sp>
      <p:sp>
        <p:nvSpPr>
          <p:cNvPr id="6" name="TextBox 5">
            <a:extLst>
              <a:ext uri="{FF2B5EF4-FFF2-40B4-BE49-F238E27FC236}">
                <a16:creationId xmlns:a16="http://schemas.microsoft.com/office/drawing/2014/main" id="{03D33695-F3E3-458D-8D7E-F377F44F408A}"/>
              </a:ext>
            </a:extLst>
          </p:cNvPr>
          <p:cNvSpPr txBox="1"/>
          <p:nvPr/>
        </p:nvSpPr>
        <p:spPr>
          <a:xfrm>
            <a:off x="338497" y="971693"/>
            <a:ext cx="11060329" cy="2308324"/>
          </a:xfrm>
          <a:prstGeom prst="rect">
            <a:avLst/>
          </a:prstGeom>
          <a:noFill/>
        </p:spPr>
        <p:txBody>
          <a:bodyPr wrap="square">
            <a:spAutoFit/>
          </a:bodyPr>
          <a:lstStyle/>
          <a:p>
            <a:pPr marL="457200" indent="-457200">
              <a:buFont typeface="+mj-lt"/>
              <a:buAutoNum type="arabicPeriod"/>
            </a:pPr>
            <a:r>
              <a:rPr lang="en-GB" sz="2400" dirty="0">
                <a:latin typeface="Century Gothic" panose="020B0502020202020204" pitchFamily="34" charset="0"/>
              </a:rPr>
              <a:t>State the function group found in esters.</a:t>
            </a:r>
          </a:p>
          <a:p>
            <a:pPr marL="457200" indent="-457200">
              <a:buFont typeface="+mj-lt"/>
              <a:buAutoNum type="arabicPeriod"/>
            </a:pPr>
            <a:r>
              <a:rPr lang="en-GB" sz="2400" dirty="0">
                <a:latin typeface="Century Gothic" panose="020B0502020202020204" pitchFamily="34" charset="0"/>
              </a:rPr>
              <a:t>Give a use of esters.</a:t>
            </a:r>
          </a:p>
          <a:p>
            <a:pPr marL="457200" indent="-457200">
              <a:buFont typeface="+mj-lt"/>
              <a:buAutoNum type="arabicPeriod"/>
            </a:pPr>
            <a:r>
              <a:rPr lang="en-GB" sz="2400" dirty="0">
                <a:latin typeface="Century Gothic" panose="020B0502020202020204" pitchFamily="34" charset="0"/>
              </a:rPr>
              <a:t>Name the type of reactants needed to form an ester.</a:t>
            </a:r>
          </a:p>
          <a:p>
            <a:pPr marL="457200" indent="-457200">
              <a:buFont typeface="+mj-lt"/>
              <a:buAutoNum type="arabicPeriod"/>
            </a:pPr>
            <a:r>
              <a:rPr lang="en-GB" sz="2400" dirty="0">
                <a:latin typeface="Century Gothic" panose="020B0502020202020204" pitchFamily="34" charset="0"/>
              </a:rPr>
              <a:t>Explain why the formation of an ester is a condensation reaction.</a:t>
            </a:r>
          </a:p>
          <a:p>
            <a:pPr marL="457200" indent="-457200">
              <a:buFont typeface="+mj-lt"/>
              <a:buAutoNum type="arabicPeriod"/>
            </a:pPr>
            <a:r>
              <a:rPr lang="en-GB" sz="2400" dirty="0">
                <a:latin typeface="Century Gothic" panose="020B0502020202020204" pitchFamily="34" charset="0"/>
              </a:rPr>
              <a:t>State the general equation for the formation of an ester.</a:t>
            </a:r>
          </a:p>
          <a:p>
            <a:pPr marL="457200" indent="-457200">
              <a:buFont typeface="+mj-lt"/>
              <a:buAutoNum type="arabicPeriod"/>
            </a:pPr>
            <a:r>
              <a:rPr lang="en-GB" sz="2400" dirty="0">
                <a:latin typeface="Century Gothic" panose="020B0502020202020204" pitchFamily="34" charset="0"/>
              </a:rPr>
              <a:t>Name the ester made from ethanol and ethanoic acid.  </a:t>
            </a:r>
          </a:p>
        </p:txBody>
      </p:sp>
    </p:spTree>
    <p:extLst>
      <p:ext uri="{BB962C8B-B14F-4D97-AF65-F5344CB8AC3E}">
        <p14:creationId xmlns:p14="http://schemas.microsoft.com/office/powerpoint/2010/main" val="3533838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3D33695-F3E3-458D-8D7E-F377F44F408A}"/>
              </a:ext>
            </a:extLst>
          </p:cNvPr>
          <p:cNvSpPr txBox="1"/>
          <p:nvPr/>
        </p:nvSpPr>
        <p:spPr>
          <a:xfrm>
            <a:off x="271058" y="917644"/>
            <a:ext cx="11311342" cy="2308324"/>
          </a:xfrm>
          <a:prstGeom prst="rect">
            <a:avLst/>
          </a:prstGeom>
          <a:noFill/>
        </p:spPr>
        <p:txBody>
          <a:bodyPr wrap="square">
            <a:spAutoFit/>
          </a:bodyPr>
          <a:lstStyle/>
          <a:p>
            <a:pPr marL="457200" indent="-457200">
              <a:buAutoNum type="arabicPeriod"/>
            </a:pPr>
            <a:r>
              <a:rPr lang="en-GB" sz="2400" b="1" dirty="0">
                <a:solidFill>
                  <a:schemeClr val="accent2">
                    <a:lumMod val="60000"/>
                    <a:lumOff val="40000"/>
                  </a:schemeClr>
                </a:solidFill>
                <a:latin typeface="Century Gothic" panose="020B0502020202020204" pitchFamily="34" charset="0"/>
              </a:rPr>
              <a:t>COO</a:t>
            </a:r>
          </a:p>
          <a:p>
            <a:pPr marL="457200" indent="-457200">
              <a:buAutoNum type="arabicPeriod"/>
            </a:pPr>
            <a:r>
              <a:rPr lang="en-GB" sz="2400" b="1" dirty="0">
                <a:solidFill>
                  <a:schemeClr val="accent2">
                    <a:lumMod val="60000"/>
                    <a:lumOff val="40000"/>
                  </a:schemeClr>
                </a:solidFill>
                <a:latin typeface="Century Gothic" panose="020B0502020202020204" pitchFamily="34" charset="0"/>
              </a:rPr>
              <a:t>In scented products or as a solvent</a:t>
            </a:r>
          </a:p>
          <a:p>
            <a:pPr marL="457200" indent="-457200">
              <a:buAutoNum type="arabicPeriod"/>
            </a:pPr>
            <a:r>
              <a:rPr lang="en-GB" sz="2400" b="1" dirty="0">
                <a:solidFill>
                  <a:schemeClr val="accent2">
                    <a:lumMod val="60000"/>
                    <a:lumOff val="40000"/>
                  </a:schemeClr>
                </a:solidFill>
                <a:latin typeface="Century Gothic" panose="020B0502020202020204" pitchFamily="34" charset="0"/>
              </a:rPr>
              <a:t>An alcohol and a carboxylic acid</a:t>
            </a:r>
          </a:p>
          <a:p>
            <a:pPr marL="457200" indent="-457200">
              <a:buAutoNum type="arabicPeriod"/>
            </a:pPr>
            <a:r>
              <a:rPr lang="en-GB" sz="2400" b="1" dirty="0">
                <a:solidFill>
                  <a:schemeClr val="accent2">
                    <a:lumMod val="60000"/>
                    <a:lumOff val="40000"/>
                  </a:schemeClr>
                </a:solidFill>
                <a:latin typeface="Century Gothic" panose="020B0502020202020204" pitchFamily="34" charset="0"/>
              </a:rPr>
              <a:t>It produces water</a:t>
            </a:r>
          </a:p>
          <a:p>
            <a:pPr marL="457200" indent="-457200">
              <a:buAutoNum type="arabicPeriod"/>
            </a:pPr>
            <a:r>
              <a:rPr lang="en-GB" sz="2400" b="1" dirty="0">
                <a:solidFill>
                  <a:schemeClr val="accent2">
                    <a:lumMod val="60000"/>
                    <a:lumOff val="40000"/>
                  </a:schemeClr>
                </a:solidFill>
                <a:latin typeface="Century Gothic" panose="020B0502020202020204" pitchFamily="34" charset="0"/>
              </a:rPr>
              <a:t>Alcohol + carboxylic acid </a:t>
            </a:r>
            <a:r>
              <a:rPr lang="en-GB" sz="2400" b="1" dirty="0">
                <a:solidFill>
                  <a:schemeClr val="accent2">
                    <a:lumMod val="60000"/>
                    <a:lumOff val="40000"/>
                  </a:schemeClr>
                </a:solidFill>
                <a:latin typeface="Century Gothic" panose="020B0502020202020204" pitchFamily="34" charset="0"/>
                <a:sym typeface="Wingdings" pitchFamily="2" charset="2"/>
              </a:rPr>
              <a:t> ester + water</a:t>
            </a:r>
          </a:p>
          <a:p>
            <a:pPr marL="457200" indent="-457200">
              <a:buAutoNum type="arabicPeriod"/>
            </a:pPr>
            <a:r>
              <a:rPr lang="en-GB" sz="2400" b="1" dirty="0">
                <a:solidFill>
                  <a:schemeClr val="accent2">
                    <a:lumMod val="60000"/>
                    <a:lumOff val="40000"/>
                  </a:schemeClr>
                </a:solidFill>
                <a:latin typeface="Century Gothic" panose="020B0502020202020204" pitchFamily="34" charset="0"/>
                <a:sym typeface="Wingdings" pitchFamily="2" charset="2"/>
              </a:rPr>
              <a:t>Ethyl ethanoate</a:t>
            </a:r>
            <a:endParaRPr lang="en-GB" sz="2400" b="1" dirty="0">
              <a:solidFill>
                <a:schemeClr val="accent2">
                  <a:lumMod val="60000"/>
                  <a:lumOff val="40000"/>
                </a:schemeClr>
              </a:solidFill>
              <a:latin typeface="Century Gothic" panose="020B0502020202020204" pitchFamily="34" charset="0"/>
            </a:endParaRPr>
          </a:p>
        </p:txBody>
      </p:sp>
      <p:sp>
        <p:nvSpPr>
          <p:cNvPr id="7" name="Title 1">
            <a:extLst>
              <a:ext uri="{FF2B5EF4-FFF2-40B4-BE49-F238E27FC236}">
                <a16:creationId xmlns:a16="http://schemas.microsoft.com/office/drawing/2014/main" id="{370027E6-E48D-4743-8E0A-32E69590BF72}"/>
              </a:ext>
            </a:extLst>
          </p:cNvPr>
          <p:cNvSpPr>
            <a:spLocks noGrp="1"/>
          </p:cNvSpPr>
          <p:nvPr>
            <p:ph type="title"/>
          </p:nvPr>
        </p:nvSpPr>
        <p:spPr>
          <a:xfrm>
            <a:off x="540000" y="-1"/>
            <a:ext cx="10620000" cy="720000"/>
          </a:xfrm>
        </p:spPr>
        <p:txBody>
          <a:bodyPr>
            <a:normAutofit/>
          </a:bodyPr>
          <a:lstStyle/>
          <a:p>
            <a:r>
              <a:rPr lang="en-GB" sz="2800" dirty="0">
                <a:latin typeface="Century Gothic" panose="020B0502020202020204" pitchFamily="34" charset="0"/>
              </a:rPr>
              <a:t>Drill answers</a:t>
            </a:r>
            <a:endParaRPr lang="en-US" sz="2800" dirty="0">
              <a:latin typeface="Century Gothic" panose="020B0502020202020204" pitchFamily="34" charset="0"/>
            </a:endParaRPr>
          </a:p>
        </p:txBody>
      </p:sp>
    </p:spTree>
    <p:extLst>
      <p:ext uri="{BB962C8B-B14F-4D97-AF65-F5344CB8AC3E}">
        <p14:creationId xmlns:p14="http://schemas.microsoft.com/office/powerpoint/2010/main" val="928410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6">
                                            <p:txEl>
                                              <p:pRg st="5" end="5"/>
                                            </p:txEl>
                                          </p:spTgt>
                                        </p:tgtEl>
                                        <p:attrNameLst>
                                          <p:attrName>style.visibility</p:attrName>
                                        </p:attrNameLst>
                                      </p:cBhvr>
                                      <p:to>
                                        <p:strVal val="visible"/>
                                      </p:to>
                                    </p:set>
                                    <p:animEffect transition="in" filter="fade">
                                      <p:cBhvr>
                                        <p:cTn id="32" dur="500"/>
                                        <p:tgtEl>
                                          <p:spTgt spid="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94B74C-D6E9-8C47-B64D-4A7EA3FB90D0}"/>
              </a:ext>
            </a:extLst>
          </p:cNvPr>
          <p:cNvSpPr>
            <a:spLocks noGrp="1"/>
          </p:cNvSpPr>
          <p:nvPr>
            <p:ph type="title" idx="4294967295"/>
          </p:nvPr>
        </p:nvSpPr>
        <p:spPr>
          <a:xfrm>
            <a:off x="144591" y="118999"/>
            <a:ext cx="10620375" cy="720725"/>
          </a:xfrm>
        </p:spPr>
        <p:txBody>
          <a:bodyPr>
            <a:noAutofit/>
          </a:bodyPr>
          <a:lstStyle/>
          <a:p>
            <a:r>
              <a:rPr lang="en-US" sz="2600" b="1" dirty="0">
                <a:latin typeface="Century Gothic" panose="020B0502020202020204" pitchFamily="34" charset="0"/>
              </a:rPr>
              <a:t>I: Reactions of organic compounds</a:t>
            </a:r>
          </a:p>
        </p:txBody>
      </p:sp>
      <p:sp>
        <p:nvSpPr>
          <p:cNvPr id="8" name="TextBox 7">
            <a:extLst>
              <a:ext uri="{FF2B5EF4-FFF2-40B4-BE49-F238E27FC236}">
                <a16:creationId xmlns:a16="http://schemas.microsoft.com/office/drawing/2014/main" id="{1F764C78-3DE1-44A0-B656-FB67A825BB1A}"/>
              </a:ext>
            </a:extLst>
          </p:cNvPr>
          <p:cNvSpPr txBox="1"/>
          <p:nvPr/>
        </p:nvSpPr>
        <p:spPr>
          <a:xfrm>
            <a:off x="177958" y="915116"/>
            <a:ext cx="11668666" cy="461665"/>
          </a:xfrm>
          <a:prstGeom prst="rect">
            <a:avLst/>
          </a:prstGeom>
          <a:noFill/>
        </p:spPr>
        <p:txBody>
          <a:bodyPr wrap="square">
            <a:spAutoFit/>
          </a:bodyPr>
          <a:lstStyle/>
          <a:p>
            <a:r>
              <a:rPr lang="en-US" sz="2400" dirty="0">
                <a:latin typeface="Century Gothic" panose="020B0502020202020204" pitchFamily="34" charset="0"/>
              </a:rPr>
              <a:t>The displayed formula below shows an organic compound.</a:t>
            </a:r>
          </a:p>
        </p:txBody>
      </p:sp>
      <p:sp>
        <p:nvSpPr>
          <p:cNvPr id="28" name="TextBox 27">
            <a:extLst>
              <a:ext uri="{FF2B5EF4-FFF2-40B4-BE49-F238E27FC236}">
                <a16:creationId xmlns:a16="http://schemas.microsoft.com/office/drawing/2014/main" id="{D70890F2-113A-9257-CD93-8662806FF993}"/>
              </a:ext>
            </a:extLst>
          </p:cNvPr>
          <p:cNvSpPr txBox="1"/>
          <p:nvPr/>
        </p:nvSpPr>
        <p:spPr>
          <a:xfrm>
            <a:off x="224485" y="3060804"/>
            <a:ext cx="10484546" cy="461665"/>
          </a:xfrm>
          <a:prstGeom prst="rect">
            <a:avLst/>
          </a:prstGeom>
          <a:noFill/>
        </p:spPr>
        <p:txBody>
          <a:bodyPr wrap="square">
            <a:spAutoFit/>
          </a:bodyPr>
          <a:lstStyle/>
          <a:p>
            <a:r>
              <a:rPr lang="en-US" sz="2400" i="1" dirty="0">
                <a:latin typeface="Century Gothic" panose="020B0502020202020204" pitchFamily="34" charset="0"/>
              </a:rPr>
              <a:t>Identify the homologous series this compound belongs to.</a:t>
            </a:r>
          </a:p>
        </p:txBody>
      </p:sp>
      <p:sp>
        <p:nvSpPr>
          <p:cNvPr id="29" name="TextBox 28">
            <a:extLst>
              <a:ext uri="{FF2B5EF4-FFF2-40B4-BE49-F238E27FC236}">
                <a16:creationId xmlns:a16="http://schemas.microsoft.com/office/drawing/2014/main" id="{3B85EF04-F6C5-E762-5B71-59C3882595E8}"/>
              </a:ext>
            </a:extLst>
          </p:cNvPr>
          <p:cNvSpPr txBox="1"/>
          <p:nvPr/>
        </p:nvSpPr>
        <p:spPr>
          <a:xfrm>
            <a:off x="240738" y="3429296"/>
            <a:ext cx="1002197"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Esters</a:t>
            </a:r>
          </a:p>
        </p:txBody>
      </p:sp>
      <p:cxnSp>
        <p:nvCxnSpPr>
          <p:cNvPr id="3" name="Straight Connector 2">
            <a:extLst>
              <a:ext uri="{FF2B5EF4-FFF2-40B4-BE49-F238E27FC236}">
                <a16:creationId xmlns:a16="http://schemas.microsoft.com/office/drawing/2014/main" id="{6DC9CB44-D72B-7EDA-C74A-6B686AAD13C7}"/>
              </a:ext>
            </a:extLst>
          </p:cNvPr>
          <p:cNvCxnSpPr/>
          <p:nvPr/>
        </p:nvCxnSpPr>
        <p:spPr>
          <a:xfrm>
            <a:off x="3606247" y="1834489"/>
            <a:ext cx="0" cy="250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36D07F11-7DDD-0D3D-0EB9-FF74EF146342}"/>
              </a:ext>
            </a:extLst>
          </p:cNvPr>
          <p:cNvCxnSpPr/>
          <p:nvPr/>
        </p:nvCxnSpPr>
        <p:spPr>
          <a:xfrm>
            <a:off x="3629913" y="2476746"/>
            <a:ext cx="0" cy="250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3A1627A0-F160-88BD-D932-AD12FBDBBBE9}"/>
              </a:ext>
            </a:extLst>
          </p:cNvPr>
          <p:cNvSpPr txBox="1"/>
          <p:nvPr/>
        </p:nvSpPr>
        <p:spPr>
          <a:xfrm>
            <a:off x="3440017" y="2626727"/>
            <a:ext cx="39466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H</a:t>
            </a:r>
          </a:p>
        </p:txBody>
      </p:sp>
      <p:sp>
        <p:nvSpPr>
          <p:cNvPr id="20" name="TextBox 19">
            <a:extLst>
              <a:ext uri="{FF2B5EF4-FFF2-40B4-BE49-F238E27FC236}">
                <a16:creationId xmlns:a16="http://schemas.microsoft.com/office/drawing/2014/main" id="{1A2B5DE6-2594-02B5-519A-42517C3A52EB}"/>
              </a:ext>
            </a:extLst>
          </p:cNvPr>
          <p:cNvSpPr txBox="1"/>
          <p:nvPr/>
        </p:nvSpPr>
        <p:spPr>
          <a:xfrm>
            <a:off x="3403204" y="2041317"/>
            <a:ext cx="434734"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C</a:t>
            </a:r>
          </a:p>
        </p:txBody>
      </p:sp>
      <p:cxnSp>
        <p:nvCxnSpPr>
          <p:cNvPr id="21" name="Straight Connector 20">
            <a:extLst>
              <a:ext uri="{FF2B5EF4-FFF2-40B4-BE49-F238E27FC236}">
                <a16:creationId xmlns:a16="http://schemas.microsoft.com/office/drawing/2014/main" id="{E1BA6FB8-0628-4D67-CB5B-6E5E8E91B832}"/>
              </a:ext>
            </a:extLst>
          </p:cNvPr>
          <p:cNvCxnSpPr>
            <a:cxnSpLocks/>
          </p:cNvCxnSpPr>
          <p:nvPr/>
        </p:nvCxnSpPr>
        <p:spPr>
          <a:xfrm flipH="1">
            <a:off x="3804081" y="2251932"/>
            <a:ext cx="29391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78F33E9E-3D5F-BE87-A34E-2FB5189545CE}"/>
              </a:ext>
            </a:extLst>
          </p:cNvPr>
          <p:cNvSpPr txBox="1"/>
          <p:nvPr/>
        </p:nvSpPr>
        <p:spPr>
          <a:xfrm>
            <a:off x="2747627" y="1447144"/>
            <a:ext cx="44275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O</a:t>
            </a:r>
          </a:p>
        </p:txBody>
      </p:sp>
      <p:sp>
        <p:nvSpPr>
          <p:cNvPr id="25" name="TextBox 24">
            <a:extLst>
              <a:ext uri="{FF2B5EF4-FFF2-40B4-BE49-F238E27FC236}">
                <a16:creationId xmlns:a16="http://schemas.microsoft.com/office/drawing/2014/main" id="{90684045-D94E-ADB0-96F8-FDD849AD59A0}"/>
              </a:ext>
            </a:extLst>
          </p:cNvPr>
          <p:cNvSpPr txBox="1"/>
          <p:nvPr/>
        </p:nvSpPr>
        <p:spPr>
          <a:xfrm>
            <a:off x="2782559" y="2034691"/>
            <a:ext cx="434734"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C</a:t>
            </a:r>
          </a:p>
        </p:txBody>
      </p:sp>
      <p:sp>
        <p:nvSpPr>
          <p:cNvPr id="30" name="TextBox 29">
            <a:extLst>
              <a:ext uri="{FF2B5EF4-FFF2-40B4-BE49-F238E27FC236}">
                <a16:creationId xmlns:a16="http://schemas.microsoft.com/office/drawing/2014/main" id="{866E4089-C7A5-184B-A435-E50F8CCE17A8}"/>
              </a:ext>
            </a:extLst>
          </p:cNvPr>
          <p:cNvSpPr txBox="1"/>
          <p:nvPr/>
        </p:nvSpPr>
        <p:spPr>
          <a:xfrm>
            <a:off x="4817834" y="1988665"/>
            <a:ext cx="39466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H</a:t>
            </a:r>
          </a:p>
        </p:txBody>
      </p:sp>
      <p:cxnSp>
        <p:nvCxnSpPr>
          <p:cNvPr id="31" name="Straight Connector 30">
            <a:extLst>
              <a:ext uri="{FF2B5EF4-FFF2-40B4-BE49-F238E27FC236}">
                <a16:creationId xmlns:a16="http://schemas.microsoft.com/office/drawing/2014/main" id="{EED5A54D-732A-96FF-E69E-7C7A32FF5DFD}"/>
              </a:ext>
            </a:extLst>
          </p:cNvPr>
          <p:cNvCxnSpPr>
            <a:cxnSpLocks/>
          </p:cNvCxnSpPr>
          <p:nvPr/>
        </p:nvCxnSpPr>
        <p:spPr>
          <a:xfrm flipH="1">
            <a:off x="3140233" y="2267669"/>
            <a:ext cx="29391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09F721ED-A9EC-3C19-7F0C-D5AE2E755D01}"/>
              </a:ext>
            </a:extLst>
          </p:cNvPr>
          <p:cNvSpPr txBox="1"/>
          <p:nvPr/>
        </p:nvSpPr>
        <p:spPr>
          <a:xfrm>
            <a:off x="3420209" y="1449381"/>
            <a:ext cx="39466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H</a:t>
            </a:r>
          </a:p>
        </p:txBody>
      </p:sp>
      <p:cxnSp>
        <p:nvCxnSpPr>
          <p:cNvPr id="33" name="Straight Connector 32">
            <a:extLst>
              <a:ext uri="{FF2B5EF4-FFF2-40B4-BE49-F238E27FC236}">
                <a16:creationId xmlns:a16="http://schemas.microsoft.com/office/drawing/2014/main" id="{D949B7FE-A999-6032-DD1F-EE8594F16135}"/>
              </a:ext>
            </a:extLst>
          </p:cNvPr>
          <p:cNvCxnSpPr/>
          <p:nvPr/>
        </p:nvCxnSpPr>
        <p:spPr>
          <a:xfrm>
            <a:off x="1677801" y="1836446"/>
            <a:ext cx="0" cy="250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50D277B3-1D7E-3A26-0F2B-BA6EB28B9808}"/>
              </a:ext>
            </a:extLst>
          </p:cNvPr>
          <p:cNvCxnSpPr/>
          <p:nvPr/>
        </p:nvCxnSpPr>
        <p:spPr>
          <a:xfrm>
            <a:off x="1701467" y="2478703"/>
            <a:ext cx="0" cy="250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EE8CFF5E-2607-3D7E-5929-C51722177A2A}"/>
              </a:ext>
            </a:extLst>
          </p:cNvPr>
          <p:cNvSpPr txBox="1"/>
          <p:nvPr/>
        </p:nvSpPr>
        <p:spPr>
          <a:xfrm>
            <a:off x="1511571" y="2628684"/>
            <a:ext cx="39466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H</a:t>
            </a:r>
          </a:p>
        </p:txBody>
      </p:sp>
      <p:sp>
        <p:nvSpPr>
          <p:cNvPr id="36" name="TextBox 35">
            <a:extLst>
              <a:ext uri="{FF2B5EF4-FFF2-40B4-BE49-F238E27FC236}">
                <a16:creationId xmlns:a16="http://schemas.microsoft.com/office/drawing/2014/main" id="{50324BDD-2BA4-FDFA-B17C-8E565FAFE575}"/>
              </a:ext>
            </a:extLst>
          </p:cNvPr>
          <p:cNvSpPr txBox="1"/>
          <p:nvPr/>
        </p:nvSpPr>
        <p:spPr>
          <a:xfrm>
            <a:off x="1474758" y="2043274"/>
            <a:ext cx="434734"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C</a:t>
            </a:r>
          </a:p>
        </p:txBody>
      </p:sp>
      <p:cxnSp>
        <p:nvCxnSpPr>
          <p:cNvPr id="37" name="Straight Connector 36">
            <a:extLst>
              <a:ext uri="{FF2B5EF4-FFF2-40B4-BE49-F238E27FC236}">
                <a16:creationId xmlns:a16="http://schemas.microsoft.com/office/drawing/2014/main" id="{5BE4B3C3-08A5-A176-A587-8BDE1BCF0FDC}"/>
              </a:ext>
            </a:extLst>
          </p:cNvPr>
          <p:cNvCxnSpPr>
            <a:cxnSpLocks/>
          </p:cNvCxnSpPr>
          <p:nvPr/>
        </p:nvCxnSpPr>
        <p:spPr>
          <a:xfrm flipH="1">
            <a:off x="1875635" y="2253889"/>
            <a:ext cx="29391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1BABB400-F526-A26E-4EC1-469D0C7AEEF2}"/>
              </a:ext>
            </a:extLst>
          </p:cNvPr>
          <p:cNvSpPr txBox="1"/>
          <p:nvPr/>
        </p:nvSpPr>
        <p:spPr>
          <a:xfrm>
            <a:off x="854113" y="2036648"/>
            <a:ext cx="434734"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C</a:t>
            </a:r>
          </a:p>
        </p:txBody>
      </p:sp>
      <p:cxnSp>
        <p:nvCxnSpPr>
          <p:cNvPr id="39" name="Straight Connector 38">
            <a:extLst>
              <a:ext uri="{FF2B5EF4-FFF2-40B4-BE49-F238E27FC236}">
                <a16:creationId xmlns:a16="http://schemas.microsoft.com/office/drawing/2014/main" id="{610E500C-FA8A-3745-F34F-BC487837BB24}"/>
              </a:ext>
            </a:extLst>
          </p:cNvPr>
          <p:cNvCxnSpPr>
            <a:cxnSpLocks/>
          </p:cNvCxnSpPr>
          <p:nvPr/>
        </p:nvCxnSpPr>
        <p:spPr>
          <a:xfrm flipH="1">
            <a:off x="1211787" y="2269626"/>
            <a:ext cx="29391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87D6CEC3-8C1F-1D5F-681E-F4DD78387D11}"/>
              </a:ext>
            </a:extLst>
          </p:cNvPr>
          <p:cNvSpPr txBox="1"/>
          <p:nvPr/>
        </p:nvSpPr>
        <p:spPr>
          <a:xfrm>
            <a:off x="1491763" y="1451338"/>
            <a:ext cx="39466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H</a:t>
            </a:r>
          </a:p>
        </p:txBody>
      </p:sp>
      <p:cxnSp>
        <p:nvCxnSpPr>
          <p:cNvPr id="41" name="Straight Connector 40">
            <a:extLst>
              <a:ext uri="{FF2B5EF4-FFF2-40B4-BE49-F238E27FC236}">
                <a16:creationId xmlns:a16="http://schemas.microsoft.com/office/drawing/2014/main" id="{EFFF1B1A-0FD0-2594-3201-49990289FCA7}"/>
              </a:ext>
            </a:extLst>
          </p:cNvPr>
          <p:cNvCxnSpPr/>
          <p:nvPr/>
        </p:nvCxnSpPr>
        <p:spPr>
          <a:xfrm>
            <a:off x="1034335" y="1802580"/>
            <a:ext cx="0" cy="250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717BE7FB-B768-04D7-9AEB-0238C0C4A2AA}"/>
              </a:ext>
            </a:extLst>
          </p:cNvPr>
          <p:cNvCxnSpPr/>
          <p:nvPr/>
        </p:nvCxnSpPr>
        <p:spPr>
          <a:xfrm>
            <a:off x="1058001" y="2444837"/>
            <a:ext cx="0" cy="250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C7B17BE5-1B5E-6759-421D-35ED7A98A6D7}"/>
              </a:ext>
            </a:extLst>
          </p:cNvPr>
          <p:cNvSpPr txBox="1"/>
          <p:nvPr/>
        </p:nvSpPr>
        <p:spPr>
          <a:xfrm>
            <a:off x="868105" y="2594818"/>
            <a:ext cx="39466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H</a:t>
            </a:r>
          </a:p>
        </p:txBody>
      </p:sp>
      <p:cxnSp>
        <p:nvCxnSpPr>
          <p:cNvPr id="44" name="Straight Connector 43">
            <a:extLst>
              <a:ext uri="{FF2B5EF4-FFF2-40B4-BE49-F238E27FC236}">
                <a16:creationId xmlns:a16="http://schemas.microsoft.com/office/drawing/2014/main" id="{6D767CB3-D3AF-C13A-3BAE-DA9C6027BD22}"/>
              </a:ext>
            </a:extLst>
          </p:cNvPr>
          <p:cNvCxnSpPr>
            <a:cxnSpLocks/>
          </p:cNvCxnSpPr>
          <p:nvPr/>
        </p:nvCxnSpPr>
        <p:spPr>
          <a:xfrm flipH="1">
            <a:off x="571769" y="2270825"/>
            <a:ext cx="29391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846C53F6-BA68-7F1F-F1DC-37C3BECE5863}"/>
              </a:ext>
            </a:extLst>
          </p:cNvPr>
          <p:cNvSpPr txBox="1"/>
          <p:nvPr/>
        </p:nvSpPr>
        <p:spPr>
          <a:xfrm>
            <a:off x="270585" y="2043377"/>
            <a:ext cx="39466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H</a:t>
            </a:r>
          </a:p>
        </p:txBody>
      </p:sp>
      <p:sp>
        <p:nvSpPr>
          <p:cNvPr id="46" name="TextBox 45">
            <a:extLst>
              <a:ext uri="{FF2B5EF4-FFF2-40B4-BE49-F238E27FC236}">
                <a16:creationId xmlns:a16="http://schemas.microsoft.com/office/drawing/2014/main" id="{E8678D5A-4591-CFE0-D569-9D144930210B}"/>
              </a:ext>
            </a:extLst>
          </p:cNvPr>
          <p:cNvSpPr txBox="1"/>
          <p:nvPr/>
        </p:nvSpPr>
        <p:spPr>
          <a:xfrm>
            <a:off x="848297" y="1417472"/>
            <a:ext cx="39466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H</a:t>
            </a:r>
          </a:p>
        </p:txBody>
      </p:sp>
      <p:sp>
        <p:nvSpPr>
          <p:cNvPr id="47" name="TextBox 46">
            <a:extLst>
              <a:ext uri="{FF2B5EF4-FFF2-40B4-BE49-F238E27FC236}">
                <a16:creationId xmlns:a16="http://schemas.microsoft.com/office/drawing/2014/main" id="{BA4D931B-BECD-2C33-FB47-CBD30759A120}"/>
              </a:ext>
            </a:extLst>
          </p:cNvPr>
          <p:cNvSpPr txBox="1"/>
          <p:nvPr/>
        </p:nvSpPr>
        <p:spPr>
          <a:xfrm>
            <a:off x="2127362" y="2018809"/>
            <a:ext cx="44275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O</a:t>
            </a:r>
          </a:p>
        </p:txBody>
      </p:sp>
      <p:cxnSp>
        <p:nvCxnSpPr>
          <p:cNvPr id="48" name="Straight Connector 47">
            <a:extLst>
              <a:ext uri="{FF2B5EF4-FFF2-40B4-BE49-F238E27FC236}">
                <a16:creationId xmlns:a16="http://schemas.microsoft.com/office/drawing/2014/main" id="{8B1B80EE-7541-E1D7-A217-2D395182C094}"/>
              </a:ext>
            </a:extLst>
          </p:cNvPr>
          <p:cNvCxnSpPr>
            <a:cxnSpLocks/>
          </p:cNvCxnSpPr>
          <p:nvPr/>
        </p:nvCxnSpPr>
        <p:spPr>
          <a:xfrm flipH="1">
            <a:off x="2506656" y="2253224"/>
            <a:ext cx="29391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7491D1C3-B856-04E7-4D75-E95F6A30D576}"/>
              </a:ext>
            </a:extLst>
          </p:cNvPr>
          <p:cNvCxnSpPr/>
          <p:nvPr/>
        </p:nvCxnSpPr>
        <p:spPr>
          <a:xfrm>
            <a:off x="2997948" y="1849470"/>
            <a:ext cx="0" cy="250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9FEB232D-BE8F-5DFC-DDDD-7E82A9D3ACA1}"/>
              </a:ext>
            </a:extLst>
          </p:cNvPr>
          <p:cNvCxnSpPr/>
          <p:nvPr/>
        </p:nvCxnSpPr>
        <p:spPr>
          <a:xfrm>
            <a:off x="2939330" y="1843605"/>
            <a:ext cx="0" cy="250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B224318C-4B58-FD1E-41E1-CA8BE93D1B3F}"/>
              </a:ext>
            </a:extLst>
          </p:cNvPr>
          <p:cNvCxnSpPr/>
          <p:nvPr/>
        </p:nvCxnSpPr>
        <p:spPr>
          <a:xfrm>
            <a:off x="4338939" y="1811043"/>
            <a:ext cx="0" cy="250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B2B16C1F-5206-9D1F-A306-005013F61740}"/>
              </a:ext>
            </a:extLst>
          </p:cNvPr>
          <p:cNvCxnSpPr/>
          <p:nvPr/>
        </p:nvCxnSpPr>
        <p:spPr>
          <a:xfrm>
            <a:off x="4362605" y="2453300"/>
            <a:ext cx="0" cy="250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F03EFDC9-B293-FAEA-C487-DE1DA150B2EA}"/>
              </a:ext>
            </a:extLst>
          </p:cNvPr>
          <p:cNvSpPr txBox="1"/>
          <p:nvPr/>
        </p:nvSpPr>
        <p:spPr>
          <a:xfrm>
            <a:off x="4172709" y="2603281"/>
            <a:ext cx="39466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H</a:t>
            </a:r>
          </a:p>
        </p:txBody>
      </p:sp>
      <p:sp>
        <p:nvSpPr>
          <p:cNvPr id="54" name="TextBox 53">
            <a:extLst>
              <a:ext uri="{FF2B5EF4-FFF2-40B4-BE49-F238E27FC236}">
                <a16:creationId xmlns:a16="http://schemas.microsoft.com/office/drawing/2014/main" id="{A65B9C38-288C-D0AF-3014-89B9F402E2E1}"/>
              </a:ext>
            </a:extLst>
          </p:cNvPr>
          <p:cNvSpPr txBox="1"/>
          <p:nvPr/>
        </p:nvSpPr>
        <p:spPr>
          <a:xfrm>
            <a:off x="4135896" y="2017871"/>
            <a:ext cx="434734"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C</a:t>
            </a:r>
          </a:p>
        </p:txBody>
      </p:sp>
      <p:cxnSp>
        <p:nvCxnSpPr>
          <p:cNvPr id="55" name="Straight Connector 54">
            <a:extLst>
              <a:ext uri="{FF2B5EF4-FFF2-40B4-BE49-F238E27FC236}">
                <a16:creationId xmlns:a16="http://schemas.microsoft.com/office/drawing/2014/main" id="{A4693543-CCCE-A7CE-1AB7-DE6BD14CF892}"/>
              </a:ext>
            </a:extLst>
          </p:cNvPr>
          <p:cNvCxnSpPr>
            <a:cxnSpLocks/>
          </p:cNvCxnSpPr>
          <p:nvPr/>
        </p:nvCxnSpPr>
        <p:spPr>
          <a:xfrm flipH="1">
            <a:off x="4536773" y="2228486"/>
            <a:ext cx="29391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1A84847B-A3BA-F6CE-679B-E6BF9C8F0DBF}"/>
              </a:ext>
            </a:extLst>
          </p:cNvPr>
          <p:cNvSpPr txBox="1"/>
          <p:nvPr/>
        </p:nvSpPr>
        <p:spPr>
          <a:xfrm>
            <a:off x="4152901" y="1425935"/>
            <a:ext cx="39466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H</a:t>
            </a:r>
          </a:p>
        </p:txBody>
      </p:sp>
      <p:sp>
        <p:nvSpPr>
          <p:cNvPr id="57" name="TextBox 56">
            <a:extLst>
              <a:ext uri="{FF2B5EF4-FFF2-40B4-BE49-F238E27FC236}">
                <a16:creationId xmlns:a16="http://schemas.microsoft.com/office/drawing/2014/main" id="{94C7FD7D-3297-E6A1-15B6-75FDB0194447}"/>
              </a:ext>
            </a:extLst>
          </p:cNvPr>
          <p:cNvSpPr txBox="1"/>
          <p:nvPr/>
        </p:nvSpPr>
        <p:spPr>
          <a:xfrm>
            <a:off x="253793" y="3793493"/>
            <a:ext cx="10484546" cy="461665"/>
          </a:xfrm>
          <a:prstGeom prst="rect">
            <a:avLst/>
          </a:prstGeom>
          <a:noFill/>
        </p:spPr>
        <p:txBody>
          <a:bodyPr wrap="square">
            <a:spAutoFit/>
          </a:bodyPr>
          <a:lstStyle/>
          <a:p>
            <a:r>
              <a:rPr lang="en-US" sz="2400" i="1" dirty="0">
                <a:latin typeface="Century Gothic" panose="020B0502020202020204" pitchFamily="34" charset="0"/>
              </a:rPr>
              <a:t>Identify the functional group of this compound.</a:t>
            </a:r>
          </a:p>
        </p:txBody>
      </p:sp>
      <p:sp>
        <p:nvSpPr>
          <p:cNvPr id="58" name="TextBox 57">
            <a:extLst>
              <a:ext uri="{FF2B5EF4-FFF2-40B4-BE49-F238E27FC236}">
                <a16:creationId xmlns:a16="http://schemas.microsoft.com/office/drawing/2014/main" id="{0DE6F503-A2DF-C58B-9D14-B6304440A55A}"/>
              </a:ext>
            </a:extLst>
          </p:cNvPr>
          <p:cNvSpPr txBox="1"/>
          <p:nvPr/>
        </p:nvSpPr>
        <p:spPr>
          <a:xfrm>
            <a:off x="270046" y="4161988"/>
            <a:ext cx="941283"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COO</a:t>
            </a:r>
          </a:p>
        </p:txBody>
      </p:sp>
      <p:sp>
        <p:nvSpPr>
          <p:cNvPr id="59" name="TextBox 58">
            <a:extLst>
              <a:ext uri="{FF2B5EF4-FFF2-40B4-BE49-F238E27FC236}">
                <a16:creationId xmlns:a16="http://schemas.microsoft.com/office/drawing/2014/main" id="{4EAF954F-D835-C2F7-7C7D-294CD2BB03ED}"/>
              </a:ext>
            </a:extLst>
          </p:cNvPr>
          <p:cNvSpPr txBox="1"/>
          <p:nvPr/>
        </p:nvSpPr>
        <p:spPr>
          <a:xfrm>
            <a:off x="271378" y="4514466"/>
            <a:ext cx="11035530" cy="830997"/>
          </a:xfrm>
          <a:prstGeom prst="rect">
            <a:avLst/>
          </a:prstGeom>
          <a:noFill/>
        </p:spPr>
        <p:txBody>
          <a:bodyPr wrap="square">
            <a:spAutoFit/>
          </a:bodyPr>
          <a:lstStyle/>
          <a:p>
            <a:r>
              <a:rPr lang="en-US" sz="2400" i="1" dirty="0">
                <a:latin typeface="Century Gothic" panose="020B0502020202020204" pitchFamily="34" charset="0"/>
              </a:rPr>
              <a:t>Name the two types of organic compound that would have been used to make this compound. </a:t>
            </a:r>
          </a:p>
        </p:txBody>
      </p:sp>
      <p:sp>
        <p:nvSpPr>
          <p:cNvPr id="60" name="TextBox 59">
            <a:extLst>
              <a:ext uri="{FF2B5EF4-FFF2-40B4-BE49-F238E27FC236}">
                <a16:creationId xmlns:a16="http://schemas.microsoft.com/office/drawing/2014/main" id="{DED6407F-1D8F-4C35-C4C2-DE8E195B1726}"/>
              </a:ext>
            </a:extLst>
          </p:cNvPr>
          <p:cNvSpPr txBox="1"/>
          <p:nvPr/>
        </p:nvSpPr>
        <p:spPr>
          <a:xfrm>
            <a:off x="270046" y="5234652"/>
            <a:ext cx="4459875"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Alcohol and carboxylic acid</a:t>
            </a:r>
          </a:p>
        </p:txBody>
      </p:sp>
      <p:sp>
        <p:nvSpPr>
          <p:cNvPr id="61" name="TextBox 60">
            <a:extLst>
              <a:ext uri="{FF2B5EF4-FFF2-40B4-BE49-F238E27FC236}">
                <a16:creationId xmlns:a16="http://schemas.microsoft.com/office/drawing/2014/main" id="{120BDF5C-10CB-AEFE-309B-27A5D6F85EE9}"/>
              </a:ext>
            </a:extLst>
          </p:cNvPr>
          <p:cNvSpPr txBox="1"/>
          <p:nvPr/>
        </p:nvSpPr>
        <p:spPr>
          <a:xfrm>
            <a:off x="294823" y="5610574"/>
            <a:ext cx="11328608" cy="461665"/>
          </a:xfrm>
          <a:prstGeom prst="rect">
            <a:avLst/>
          </a:prstGeom>
          <a:noFill/>
        </p:spPr>
        <p:txBody>
          <a:bodyPr wrap="square">
            <a:spAutoFit/>
          </a:bodyPr>
          <a:lstStyle/>
          <a:p>
            <a:r>
              <a:rPr lang="en-US" sz="2400" i="1" dirty="0">
                <a:latin typeface="Century Gothic" panose="020B0502020202020204" pitchFamily="34" charset="0"/>
              </a:rPr>
              <a:t>Stretch: suggest the names of the reactants used to make this compound.</a:t>
            </a:r>
          </a:p>
        </p:txBody>
      </p:sp>
      <p:sp>
        <p:nvSpPr>
          <p:cNvPr id="62" name="TextBox 61">
            <a:extLst>
              <a:ext uri="{FF2B5EF4-FFF2-40B4-BE49-F238E27FC236}">
                <a16:creationId xmlns:a16="http://schemas.microsoft.com/office/drawing/2014/main" id="{B91EDBBE-8682-617A-6C9E-457D567ED3C5}"/>
              </a:ext>
            </a:extLst>
          </p:cNvPr>
          <p:cNvSpPr txBox="1"/>
          <p:nvPr/>
        </p:nvSpPr>
        <p:spPr>
          <a:xfrm>
            <a:off x="311077" y="5979066"/>
            <a:ext cx="4368504"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Ethanol and propanoic acid</a:t>
            </a:r>
          </a:p>
        </p:txBody>
      </p:sp>
      <p:sp>
        <p:nvSpPr>
          <p:cNvPr id="63" name="TextBox 62">
            <a:extLst>
              <a:ext uri="{FF2B5EF4-FFF2-40B4-BE49-F238E27FC236}">
                <a16:creationId xmlns:a16="http://schemas.microsoft.com/office/drawing/2014/main" id="{850B7A58-BEC5-91C0-6A1C-17DD83030CAE}"/>
              </a:ext>
            </a:extLst>
          </p:cNvPr>
          <p:cNvSpPr txBox="1"/>
          <p:nvPr/>
        </p:nvSpPr>
        <p:spPr>
          <a:xfrm>
            <a:off x="5775363" y="1455058"/>
            <a:ext cx="5325454" cy="830997"/>
          </a:xfrm>
          <a:prstGeom prst="rect">
            <a:avLst/>
          </a:prstGeom>
          <a:noFill/>
        </p:spPr>
        <p:txBody>
          <a:bodyPr wrap="square">
            <a:spAutoFit/>
          </a:bodyPr>
          <a:lstStyle/>
          <a:p>
            <a:r>
              <a:rPr lang="en-US" sz="2400" i="1" dirty="0">
                <a:latin typeface="Century Gothic" panose="020B0502020202020204" pitchFamily="34" charset="0"/>
              </a:rPr>
              <a:t>Stretch: suggest the name of this compound.</a:t>
            </a:r>
          </a:p>
        </p:txBody>
      </p:sp>
      <p:sp>
        <p:nvSpPr>
          <p:cNvPr id="64" name="TextBox 63">
            <a:extLst>
              <a:ext uri="{FF2B5EF4-FFF2-40B4-BE49-F238E27FC236}">
                <a16:creationId xmlns:a16="http://schemas.microsoft.com/office/drawing/2014/main" id="{51D156C6-C775-658F-C2E2-F466553D59A4}"/>
              </a:ext>
            </a:extLst>
          </p:cNvPr>
          <p:cNvSpPr txBox="1"/>
          <p:nvPr/>
        </p:nvSpPr>
        <p:spPr>
          <a:xfrm>
            <a:off x="5774031" y="2315920"/>
            <a:ext cx="2741456"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Ethyl propanoate</a:t>
            </a:r>
          </a:p>
        </p:txBody>
      </p:sp>
    </p:spTree>
    <p:extLst>
      <p:ext uri="{BB962C8B-B14F-4D97-AF65-F5344CB8AC3E}">
        <p14:creationId xmlns:p14="http://schemas.microsoft.com/office/powerpoint/2010/main" val="3028407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9" grpId="0"/>
      <p:bldP spid="57" grpId="0"/>
      <p:bldP spid="58" grpId="0"/>
      <p:bldP spid="59" grpId="0"/>
      <p:bldP spid="60" grpId="0"/>
      <p:bldP spid="61" grpId="0"/>
      <p:bldP spid="62" grpId="0"/>
      <p:bldP spid="63" grpId="0"/>
      <p:bldP spid="6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94B74C-D6E9-8C47-B64D-4A7EA3FB90D0}"/>
              </a:ext>
            </a:extLst>
          </p:cNvPr>
          <p:cNvSpPr>
            <a:spLocks noGrp="1"/>
          </p:cNvSpPr>
          <p:nvPr>
            <p:ph type="title" idx="4294967295"/>
          </p:nvPr>
        </p:nvSpPr>
        <p:spPr>
          <a:xfrm>
            <a:off x="144591" y="118999"/>
            <a:ext cx="10620375" cy="720725"/>
          </a:xfrm>
        </p:spPr>
        <p:txBody>
          <a:bodyPr>
            <a:noAutofit/>
          </a:bodyPr>
          <a:lstStyle/>
          <a:p>
            <a:r>
              <a:rPr lang="en-US" sz="2600" b="1" dirty="0">
                <a:latin typeface="Century Gothic" panose="020B0502020202020204" pitchFamily="34" charset="0"/>
              </a:rPr>
              <a:t>We: Reactions of organic compounds</a:t>
            </a:r>
          </a:p>
        </p:txBody>
      </p:sp>
      <p:sp>
        <p:nvSpPr>
          <p:cNvPr id="8" name="TextBox 7">
            <a:extLst>
              <a:ext uri="{FF2B5EF4-FFF2-40B4-BE49-F238E27FC236}">
                <a16:creationId xmlns:a16="http://schemas.microsoft.com/office/drawing/2014/main" id="{1F764C78-3DE1-44A0-B656-FB67A825BB1A}"/>
              </a:ext>
            </a:extLst>
          </p:cNvPr>
          <p:cNvSpPr txBox="1"/>
          <p:nvPr/>
        </p:nvSpPr>
        <p:spPr>
          <a:xfrm>
            <a:off x="177958" y="915116"/>
            <a:ext cx="11668666" cy="461665"/>
          </a:xfrm>
          <a:prstGeom prst="rect">
            <a:avLst/>
          </a:prstGeom>
          <a:noFill/>
        </p:spPr>
        <p:txBody>
          <a:bodyPr wrap="square">
            <a:spAutoFit/>
          </a:bodyPr>
          <a:lstStyle/>
          <a:p>
            <a:r>
              <a:rPr lang="en-US" sz="2400" dirty="0">
                <a:latin typeface="Century Gothic" panose="020B0502020202020204" pitchFamily="34" charset="0"/>
              </a:rPr>
              <a:t>The displayed formula below shows an organic compound.</a:t>
            </a:r>
          </a:p>
        </p:txBody>
      </p:sp>
      <p:sp>
        <p:nvSpPr>
          <p:cNvPr id="28" name="TextBox 27">
            <a:extLst>
              <a:ext uri="{FF2B5EF4-FFF2-40B4-BE49-F238E27FC236}">
                <a16:creationId xmlns:a16="http://schemas.microsoft.com/office/drawing/2014/main" id="{D70890F2-113A-9257-CD93-8662806FF993}"/>
              </a:ext>
            </a:extLst>
          </p:cNvPr>
          <p:cNvSpPr txBox="1"/>
          <p:nvPr/>
        </p:nvSpPr>
        <p:spPr>
          <a:xfrm>
            <a:off x="224485" y="3060804"/>
            <a:ext cx="10484546" cy="461665"/>
          </a:xfrm>
          <a:prstGeom prst="rect">
            <a:avLst/>
          </a:prstGeom>
          <a:noFill/>
        </p:spPr>
        <p:txBody>
          <a:bodyPr wrap="square">
            <a:spAutoFit/>
          </a:bodyPr>
          <a:lstStyle/>
          <a:p>
            <a:r>
              <a:rPr lang="en-US" sz="2400" i="1" dirty="0">
                <a:latin typeface="Century Gothic" panose="020B0502020202020204" pitchFamily="34" charset="0"/>
              </a:rPr>
              <a:t>Identify the homologous series this compound belongs to.</a:t>
            </a:r>
          </a:p>
        </p:txBody>
      </p:sp>
      <p:sp>
        <p:nvSpPr>
          <p:cNvPr id="29" name="TextBox 28">
            <a:extLst>
              <a:ext uri="{FF2B5EF4-FFF2-40B4-BE49-F238E27FC236}">
                <a16:creationId xmlns:a16="http://schemas.microsoft.com/office/drawing/2014/main" id="{3B85EF04-F6C5-E762-5B71-59C3882595E8}"/>
              </a:ext>
            </a:extLst>
          </p:cNvPr>
          <p:cNvSpPr txBox="1"/>
          <p:nvPr/>
        </p:nvSpPr>
        <p:spPr>
          <a:xfrm>
            <a:off x="240738" y="3429296"/>
            <a:ext cx="1002197"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Esters</a:t>
            </a:r>
          </a:p>
        </p:txBody>
      </p:sp>
      <p:cxnSp>
        <p:nvCxnSpPr>
          <p:cNvPr id="3" name="Straight Connector 2">
            <a:extLst>
              <a:ext uri="{FF2B5EF4-FFF2-40B4-BE49-F238E27FC236}">
                <a16:creationId xmlns:a16="http://schemas.microsoft.com/office/drawing/2014/main" id="{6DC9CB44-D72B-7EDA-C74A-6B686AAD13C7}"/>
              </a:ext>
            </a:extLst>
          </p:cNvPr>
          <p:cNvCxnSpPr/>
          <p:nvPr/>
        </p:nvCxnSpPr>
        <p:spPr>
          <a:xfrm>
            <a:off x="2966167" y="1834489"/>
            <a:ext cx="0" cy="250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36D07F11-7DDD-0D3D-0EB9-FF74EF146342}"/>
              </a:ext>
            </a:extLst>
          </p:cNvPr>
          <p:cNvCxnSpPr/>
          <p:nvPr/>
        </p:nvCxnSpPr>
        <p:spPr>
          <a:xfrm>
            <a:off x="2989833" y="2476746"/>
            <a:ext cx="0" cy="250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3A1627A0-F160-88BD-D932-AD12FBDBBBE9}"/>
              </a:ext>
            </a:extLst>
          </p:cNvPr>
          <p:cNvSpPr txBox="1"/>
          <p:nvPr/>
        </p:nvSpPr>
        <p:spPr>
          <a:xfrm>
            <a:off x="2799937" y="2626727"/>
            <a:ext cx="39466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H</a:t>
            </a:r>
          </a:p>
        </p:txBody>
      </p:sp>
      <p:sp>
        <p:nvSpPr>
          <p:cNvPr id="20" name="TextBox 19">
            <a:extLst>
              <a:ext uri="{FF2B5EF4-FFF2-40B4-BE49-F238E27FC236}">
                <a16:creationId xmlns:a16="http://schemas.microsoft.com/office/drawing/2014/main" id="{1A2B5DE6-2594-02B5-519A-42517C3A52EB}"/>
              </a:ext>
            </a:extLst>
          </p:cNvPr>
          <p:cNvSpPr txBox="1"/>
          <p:nvPr/>
        </p:nvSpPr>
        <p:spPr>
          <a:xfrm>
            <a:off x="2763124" y="2041317"/>
            <a:ext cx="434734"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C</a:t>
            </a:r>
          </a:p>
        </p:txBody>
      </p:sp>
      <p:cxnSp>
        <p:nvCxnSpPr>
          <p:cNvPr id="21" name="Straight Connector 20">
            <a:extLst>
              <a:ext uri="{FF2B5EF4-FFF2-40B4-BE49-F238E27FC236}">
                <a16:creationId xmlns:a16="http://schemas.microsoft.com/office/drawing/2014/main" id="{E1BA6FB8-0628-4D67-CB5B-6E5E8E91B832}"/>
              </a:ext>
            </a:extLst>
          </p:cNvPr>
          <p:cNvCxnSpPr>
            <a:cxnSpLocks/>
          </p:cNvCxnSpPr>
          <p:nvPr/>
        </p:nvCxnSpPr>
        <p:spPr>
          <a:xfrm flipH="1">
            <a:off x="3164001" y="2251932"/>
            <a:ext cx="29391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78F33E9E-3D5F-BE87-A34E-2FB5189545CE}"/>
              </a:ext>
            </a:extLst>
          </p:cNvPr>
          <p:cNvSpPr txBox="1"/>
          <p:nvPr/>
        </p:nvSpPr>
        <p:spPr>
          <a:xfrm>
            <a:off x="2107547" y="1447144"/>
            <a:ext cx="44275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O</a:t>
            </a:r>
          </a:p>
        </p:txBody>
      </p:sp>
      <p:sp>
        <p:nvSpPr>
          <p:cNvPr id="25" name="TextBox 24">
            <a:extLst>
              <a:ext uri="{FF2B5EF4-FFF2-40B4-BE49-F238E27FC236}">
                <a16:creationId xmlns:a16="http://schemas.microsoft.com/office/drawing/2014/main" id="{90684045-D94E-ADB0-96F8-FDD849AD59A0}"/>
              </a:ext>
            </a:extLst>
          </p:cNvPr>
          <p:cNvSpPr txBox="1"/>
          <p:nvPr/>
        </p:nvSpPr>
        <p:spPr>
          <a:xfrm>
            <a:off x="2142479" y="2034691"/>
            <a:ext cx="434734"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C</a:t>
            </a:r>
          </a:p>
        </p:txBody>
      </p:sp>
      <p:sp>
        <p:nvSpPr>
          <p:cNvPr id="30" name="TextBox 29">
            <a:extLst>
              <a:ext uri="{FF2B5EF4-FFF2-40B4-BE49-F238E27FC236}">
                <a16:creationId xmlns:a16="http://schemas.microsoft.com/office/drawing/2014/main" id="{866E4089-C7A5-184B-A435-E50F8CCE17A8}"/>
              </a:ext>
            </a:extLst>
          </p:cNvPr>
          <p:cNvSpPr txBox="1"/>
          <p:nvPr/>
        </p:nvSpPr>
        <p:spPr>
          <a:xfrm>
            <a:off x="3427946" y="2043529"/>
            <a:ext cx="39466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H</a:t>
            </a:r>
          </a:p>
        </p:txBody>
      </p:sp>
      <p:cxnSp>
        <p:nvCxnSpPr>
          <p:cNvPr id="31" name="Straight Connector 30">
            <a:extLst>
              <a:ext uri="{FF2B5EF4-FFF2-40B4-BE49-F238E27FC236}">
                <a16:creationId xmlns:a16="http://schemas.microsoft.com/office/drawing/2014/main" id="{EED5A54D-732A-96FF-E69E-7C7A32FF5DFD}"/>
              </a:ext>
            </a:extLst>
          </p:cNvPr>
          <p:cNvCxnSpPr>
            <a:cxnSpLocks/>
          </p:cNvCxnSpPr>
          <p:nvPr/>
        </p:nvCxnSpPr>
        <p:spPr>
          <a:xfrm flipH="1">
            <a:off x="2500153" y="2267669"/>
            <a:ext cx="29391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09F721ED-A9EC-3C19-7F0C-D5AE2E755D01}"/>
              </a:ext>
            </a:extLst>
          </p:cNvPr>
          <p:cNvSpPr txBox="1"/>
          <p:nvPr/>
        </p:nvSpPr>
        <p:spPr>
          <a:xfrm>
            <a:off x="2780129" y="1449381"/>
            <a:ext cx="39466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H</a:t>
            </a:r>
          </a:p>
        </p:txBody>
      </p:sp>
      <p:sp>
        <p:nvSpPr>
          <p:cNvPr id="38" name="TextBox 37">
            <a:extLst>
              <a:ext uri="{FF2B5EF4-FFF2-40B4-BE49-F238E27FC236}">
                <a16:creationId xmlns:a16="http://schemas.microsoft.com/office/drawing/2014/main" id="{1BABB400-F526-A26E-4EC1-469D0C7AEEF2}"/>
              </a:ext>
            </a:extLst>
          </p:cNvPr>
          <p:cNvSpPr txBox="1"/>
          <p:nvPr/>
        </p:nvSpPr>
        <p:spPr>
          <a:xfrm>
            <a:off x="854113" y="2036648"/>
            <a:ext cx="434734"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C</a:t>
            </a:r>
          </a:p>
        </p:txBody>
      </p:sp>
      <p:cxnSp>
        <p:nvCxnSpPr>
          <p:cNvPr id="39" name="Straight Connector 38">
            <a:extLst>
              <a:ext uri="{FF2B5EF4-FFF2-40B4-BE49-F238E27FC236}">
                <a16:creationId xmlns:a16="http://schemas.microsoft.com/office/drawing/2014/main" id="{610E500C-FA8A-3745-F34F-BC487837BB24}"/>
              </a:ext>
            </a:extLst>
          </p:cNvPr>
          <p:cNvCxnSpPr>
            <a:cxnSpLocks/>
          </p:cNvCxnSpPr>
          <p:nvPr/>
        </p:nvCxnSpPr>
        <p:spPr>
          <a:xfrm flipH="1">
            <a:off x="1211787" y="2269626"/>
            <a:ext cx="29391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EFFF1B1A-0FD0-2594-3201-49990289FCA7}"/>
              </a:ext>
            </a:extLst>
          </p:cNvPr>
          <p:cNvCxnSpPr/>
          <p:nvPr/>
        </p:nvCxnSpPr>
        <p:spPr>
          <a:xfrm>
            <a:off x="1034335" y="1802580"/>
            <a:ext cx="0" cy="250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717BE7FB-B768-04D7-9AEB-0238C0C4A2AA}"/>
              </a:ext>
            </a:extLst>
          </p:cNvPr>
          <p:cNvCxnSpPr/>
          <p:nvPr/>
        </p:nvCxnSpPr>
        <p:spPr>
          <a:xfrm>
            <a:off x="1058001" y="2444837"/>
            <a:ext cx="0" cy="250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C7B17BE5-1B5E-6759-421D-35ED7A98A6D7}"/>
              </a:ext>
            </a:extLst>
          </p:cNvPr>
          <p:cNvSpPr txBox="1"/>
          <p:nvPr/>
        </p:nvSpPr>
        <p:spPr>
          <a:xfrm>
            <a:off x="868105" y="2594818"/>
            <a:ext cx="39466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H</a:t>
            </a:r>
          </a:p>
        </p:txBody>
      </p:sp>
      <p:cxnSp>
        <p:nvCxnSpPr>
          <p:cNvPr id="44" name="Straight Connector 43">
            <a:extLst>
              <a:ext uri="{FF2B5EF4-FFF2-40B4-BE49-F238E27FC236}">
                <a16:creationId xmlns:a16="http://schemas.microsoft.com/office/drawing/2014/main" id="{6D767CB3-D3AF-C13A-3BAE-DA9C6027BD22}"/>
              </a:ext>
            </a:extLst>
          </p:cNvPr>
          <p:cNvCxnSpPr>
            <a:cxnSpLocks/>
          </p:cNvCxnSpPr>
          <p:nvPr/>
        </p:nvCxnSpPr>
        <p:spPr>
          <a:xfrm flipH="1">
            <a:off x="571769" y="2270825"/>
            <a:ext cx="29391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846C53F6-BA68-7F1F-F1DC-37C3BECE5863}"/>
              </a:ext>
            </a:extLst>
          </p:cNvPr>
          <p:cNvSpPr txBox="1"/>
          <p:nvPr/>
        </p:nvSpPr>
        <p:spPr>
          <a:xfrm>
            <a:off x="270585" y="2043377"/>
            <a:ext cx="39466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H</a:t>
            </a:r>
          </a:p>
        </p:txBody>
      </p:sp>
      <p:sp>
        <p:nvSpPr>
          <p:cNvPr id="46" name="TextBox 45">
            <a:extLst>
              <a:ext uri="{FF2B5EF4-FFF2-40B4-BE49-F238E27FC236}">
                <a16:creationId xmlns:a16="http://schemas.microsoft.com/office/drawing/2014/main" id="{E8678D5A-4591-CFE0-D569-9D144930210B}"/>
              </a:ext>
            </a:extLst>
          </p:cNvPr>
          <p:cNvSpPr txBox="1"/>
          <p:nvPr/>
        </p:nvSpPr>
        <p:spPr>
          <a:xfrm>
            <a:off x="848297" y="1417472"/>
            <a:ext cx="39466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H</a:t>
            </a:r>
          </a:p>
        </p:txBody>
      </p:sp>
      <p:sp>
        <p:nvSpPr>
          <p:cNvPr id="47" name="TextBox 46">
            <a:extLst>
              <a:ext uri="{FF2B5EF4-FFF2-40B4-BE49-F238E27FC236}">
                <a16:creationId xmlns:a16="http://schemas.microsoft.com/office/drawing/2014/main" id="{BA4D931B-BECD-2C33-FB47-CBD30759A120}"/>
              </a:ext>
            </a:extLst>
          </p:cNvPr>
          <p:cNvSpPr txBox="1"/>
          <p:nvPr/>
        </p:nvSpPr>
        <p:spPr>
          <a:xfrm>
            <a:off x="1487282" y="2018809"/>
            <a:ext cx="44275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O</a:t>
            </a:r>
          </a:p>
        </p:txBody>
      </p:sp>
      <p:cxnSp>
        <p:nvCxnSpPr>
          <p:cNvPr id="48" name="Straight Connector 47">
            <a:extLst>
              <a:ext uri="{FF2B5EF4-FFF2-40B4-BE49-F238E27FC236}">
                <a16:creationId xmlns:a16="http://schemas.microsoft.com/office/drawing/2014/main" id="{8B1B80EE-7541-E1D7-A217-2D395182C094}"/>
              </a:ext>
            </a:extLst>
          </p:cNvPr>
          <p:cNvCxnSpPr>
            <a:cxnSpLocks/>
          </p:cNvCxnSpPr>
          <p:nvPr/>
        </p:nvCxnSpPr>
        <p:spPr>
          <a:xfrm flipH="1">
            <a:off x="1866576" y="2253224"/>
            <a:ext cx="29391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7491D1C3-B856-04E7-4D75-E95F6A30D576}"/>
              </a:ext>
            </a:extLst>
          </p:cNvPr>
          <p:cNvCxnSpPr/>
          <p:nvPr/>
        </p:nvCxnSpPr>
        <p:spPr>
          <a:xfrm>
            <a:off x="2357868" y="1849470"/>
            <a:ext cx="0" cy="250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9FEB232D-BE8F-5DFC-DDDD-7E82A9D3ACA1}"/>
              </a:ext>
            </a:extLst>
          </p:cNvPr>
          <p:cNvCxnSpPr/>
          <p:nvPr/>
        </p:nvCxnSpPr>
        <p:spPr>
          <a:xfrm>
            <a:off x="2299250" y="1843605"/>
            <a:ext cx="0" cy="250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94C7FD7D-3297-E6A1-15B6-75FDB0194447}"/>
              </a:ext>
            </a:extLst>
          </p:cNvPr>
          <p:cNvSpPr txBox="1"/>
          <p:nvPr/>
        </p:nvSpPr>
        <p:spPr>
          <a:xfrm>
            <a:off x="253793" y="3793493"/>
            <a:ext cx="10484546" cy="461665"/>
          </a:xfrm>
          <a:prstGeom prst="rect">
            <a:avLst/>
          </a:prstGeom>
          <a:noFill/>
        </p:spPr>
        <p:txBody>
          <a:bodyPr wrap="square">
            <a:spAutoFit/>
          </a:bodyPr>
          <a:lstStyle/>
          <a:p>
            <a:r>
              <a:rPr lang="en-US" sz="2400" i="1" dirty="0">
                <a:latin typeface="Century Gothic" panose="020B0502020202020204" pitchFamily="34" charset="0"/>
              </a:rPr>
              <a:t>Identify the functional group of this compound.</a:t>
            </a:r>
          </a:p>
        </p:txBody>
      </p:sp>
      <p:sp>
        <p:nvSpPr>
          <p:cNvPr id="58" name="TextBox 57">
            <a:extLst>
              <a:ext uri="{FF2B5EF4-FFF2-40B4-BE49-F238E27FC236}">
                <a16:creationId xmlns:a16="http://schemas.microsoft.com/office/drawing/2014/main" id="{0DE6F503-A2DF-C58B-9D14-B6304440A55A}"/>
              </a:ext>
            </a:extLst>
          </p:cNvPr>
          <p:cNvSpPr txBox="1"/>
          <p:nvPr/>
        </p:nvSpPr>
        <p:spPr>
          <a:xfrm>
            <a:off x="270046" y="4161988"/>
            <a:ext cx="941283"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COO</a:t>
            </a:r>
          </a:p>
        </p:txBody>
      </p:sp>
      <p:sp>
        <p:nvSpPr>
          <p:cNvPr id="59" name="TextBox 58">
            <a:extLst>
              <a:ext uri="{FF2B5EF4-FFF2-40B4-BE49-F238E27FC236}">
                <a16:creationId xmlns:a16="http://schemas.microsoft.com/office/drawing/2014/main" id="{4EAF954F-D835-C2F7-7C7D-294CD2BB03ED}"/>
              </a:ext>
            </a:extLst>
          </p:cNvPr>
          <p:cNvSpPr txBox="1"/>
          <p:nvPr/>
        </p:nvSpPr>
        <p:spPr>
          <a:xfrm>
            <a:off x="271378" y="4514466"/>
            <a:ext cx="11035530" cy="830997"/>
          </a:xfrm>
          <a:prstGeom prst="rect">
            <a:avLst/>
          </a:prstGeom>
          <a:noFill/>
        </p:spPr>
        <p:txBody>
          <a:bodyPr wrap="square">
            <a:spAutoFit/>
          </a:bodyPr>
          <a:lstStyle/>
          <a:p>
            <a:r>
              <a:rPr lang="en-US" sz="2400" i="1" dirty="0">
                <a:latin typeface="Century Gothic" panose="020B0502020202020204" pitchFamily="34" charset="0"/>
              </a:rPr>
              <a:t>Name the two types of organic compound that would have been used to make this compound. </a:t>
            </a:r>
          </a:p>
        </p:txBody>
      </p:sp>
      <p:sp>
        <p:nvSpPr>
          <p:cNvPr id="60" name="TextBox 59">
            <a:extLst>
              <a:ext uri="{FF2B5EF4-FFF2-40B4-BE49-F238E27FC236}">
                <a16:creationId xmlns:a16="http://schemas.microsoft.com/office/drawing/2014/main" id="{DED6407F-1D8F-4C35-C4C2-DE8E195B1726}"/>
              </a:ext>
            </a:extLst>
          </p:cNvPr>
          <p:cNvSpPr txBox="1"/>
          <p:nvPr/>
        </p:nvSpPr>
        <p:spPr>
          <a:xfrm>
            <a:off x="270046" y="5234652"/>
            <a:ext cx="4459875"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Alcohol and carboxylic acid</a:t>
            </a:r>
          </a:p>
        </p:txBody>
      </p:sp>
      <p:sp>
        <p:nvSpPr>
          <p:cNvPr id="61" name="TextBox 60">
            <a:extLst>
              <a:ext uri="{FF2B5EF4-FFF2-40B4-BE49-F238E27FC236}">
                <a16:creationId xmlns:a16="http://schemas.microsoft.com/office/drawing/2014/main" id="{120BDF5C-10CB-AEFE-309B-27A5D6F85EE9}"/>
              </a:ext>
            </a:extLst>
          </p:cNvPr>
          <p:cNvSpPr txBox="1"/>
          <p:nvPr/>
        </p:nvSpPr>
        <p:spPr>
          <a:xfrm>
            <a:off x="294823" y="5610574"/>
            <a:ext cx="11328608" cy="461665"/>
          </a:xfrm>
          <a:prstGeom prst="rect">
            <a:avLst/>
          </a:prstGeom>
          <a:noFill/>
        </p:spPr>
        <p:txBody>
          <a:bodyPr wrap="square">
            <a:spAutoFit/>
          </a:bodyPr>
          <a:lstStyle/>
          <a:p>
            <a:r>
              <a:rPr lang="en-US" sz="2400" i="1" dirty="0">
                <a:latin typeface="Century Gothic" panose="020B0502020202020204" pitchFamily="34" charset="0"/>
              </a:rPr>
              <a:t>Stretch: suggest the names of the reactants used to make this compound.</a:t>
            </a:r>
          </a:p>
        </p:txBody>
      </p:sp>
      <p:sp>
        <p:nvSpPr>
          <p:cNvPr id="62" name="TextBox 61">
            <a:extLst>
              <a:ext uri="{FF2B5EF4-FFF2-40B4-BE49-F238E27FC236}">
                <a16:creationId xmlns:a16="http://schemas.microsoft.com/office/drawing/2014/main" id="{B91EDBBE-8682-617A-6C9E-457D567ED3C5}"/>
              </a:ext>
            </a:extLst>
          </p:cNvPr>
          <p:cNvSpPr txBox="1"/>
          <p:nvPr/>
        </p:nvSpPr>
        <p:spPr>
          <a:xfrm>
            <a:off x="311077" y="5979066"/>
            <a:ext cx="4455066"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Methanol and ethanoic acid</a:t>
            </a:r>
          </a:p>
        </p:txBody>
      </p:sp>
      <p:sp>
        <p:nvSpPr>
          <p:cNvPr id="63" name="TextBox 62">
            <a:extLst>
              <a:ext uri="{FF2B5EF4-FFF2-40B4-BE49-F238E27FC236}">
                <a16:creationId xmlns:a16="http://schemas.microsoft.com/office/drawing/2014/main" id="{850B7A58-BEC5-91C0-6A1C-17DD83030CAE}"/>
              </a:ext>
            </a:extLst>
          </p:cNvPr>
          <p:cNvSpPr txBox="1"/>
          <p:nvPr/>
        </p:nvSpPr>
        <p:spPr>
          <a:xfrm>
            <a:off x="5775363" y="1455058"/>
            <a:ext cx="5325454" cy="830997"/>
          </a:xfrm>
          <a:prstGeom prst="rect">
            <a:avLst/>
          </a:prstGeom>
          <a:noFill/>
        </p:spPr>
        <p:txBody>
          <a:bodyPr wrap="square">
            <a:spAutoFit/>
          </a:bodyPr>
          <a:lstStyle/>
          <a:p>
            <a:r>
              <a:rPr lang="en-US" sz="2400" i="1" dirty="0">
                <a:latin typeface="Century Gothic" panose="020B0502020202020204" pitchFamily="34" charset="0"/>
              </a:rPr>
              <a:t>Stretch: suggest the name of this compound.</a:t>
            </a:r>
          </a:p>
        </p:txBody>
      </p:sp>
      <p:sp>
        <p:nvSpPr>
          <p:cNvPr id="64" name="TextBox 63">
            <a:extLst>
              <a:ext uri="{FF2B5EF4-FFF2-40B4-BE49-F238E27FC236}">
                <a16:creationId xmlns:a16="http://schemas.microsoft.com/office/drawing/2014/main" id="{51D156C6-C775-658F-C2E2-F466553D59A4}"/>
              </a:ext>
            </a:extLst>
          </p:cNvPr>
          <p:cNvSpPr txBox="1"/>
          <p:nvPr/>
        </p:nvSpPr>
        <p:spPr>
          <a:xfrm>
            <a:off x="5774031" y="2315920"/>
            <a:ext cx="2828018"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Methyl ethanoate</a:t>
            </a:r>
          </a:p>
        </p:txBody>
      </p:sp>
    </p:spTree>
    <p:extLst>
      <p:ext uri="{BB962C8B-B14F-4D97-AF65-F5344CB8AC3E}">
        <p14:creationId xmlns:p14="http://schemas.microsoft.com/office/powerpoint/2010/main" val="3822151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9" grpId="0"/>
      <p:bldP spid="57" grpId="0"/>
      <p:bldP spid="58" grpId="0"/>
      <p:bldP spid="59" grpId="0"/>
      <p:bldP spid="60" grpId="0"/>
      <p:bldP spid="61" grpId="0"/>
      <p:bldP spid="62" grpId="0"/>
      <p:bldP spid="63" grpId="0"/>
      <p:bldP spid="6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94B74C-D6E9-8C47-B64D-4A7EA3FB90D0}"/>
              </a:ext>
            </a:extLst>
          </p:cNvPr>
          <p:cNvSpPr>
            <a:spLocks noGrp="1"/>
          </p:cNvSpPr>
          <p:nvPr>
            <p:ph type="title" idx="4294967295"/>
          </p:nvPr>
        </p:nvSpPr>
        <p:spPr>
          <a:xfrm>
            <a:off x="144591" y="118999"/>
            <a:ext cx="10620375" cy="720725"/>
          </a:xfrm>
        </p:spPr>
        <p:txBody>
          <a:bodyPr>
            <a:noAutofit/>
          </a:bodyPr>
          <a:lstStyle/>
          <a:p>
            <a:r>
              <a:rPr lang="en-US" sz="2600" b="1" dirty="0">
                <a:latin typeface="Century Gothic" panose="020B0502020202020204" pitchFamily="34" charset="0"/>
              </a:rPr>
              <a:t>You: Reactions of organic compounds</a:t>
            </a:r>
          </a:p>
        </p:txBody>
      </p:sp>
      <p:sp>
        <p:nvSpPr>
          <p:cNvPr id="8" name="TextBox 7">
            <a:extLst>
              <a:ext uri="{FF2B5EF4-FFF2-40B4-BE49-F238E27FC236}">
                <a16:creationId xmlns:a16="http://schemas.microsoft.com/office/drawing/2014/main" id="{1F764C78-3DE1-44A0-B656-FB67A825BB1A}"/>
              </a:ext>
            </a:extLst>
          </p:cNvPr>
          <p:cNvSpPr txBox="1"/>
          <p:nvPr/>
        </p:nvSpPr>
        <p:spPr>
          <a:xfrm>
            <a:off x="177958" y="915116"/>
            <a:ext cx="11668666" cy="461665"/>
          </a:xfrm>
          <a:prstGeom prst="rect">
            <a:avLst/>
          </a:prstGeom>
          <a:noFill/>
        </p:spPr>
        <p:txBody>
          <a:bodyPr wrap="square">
            <a:spAutoFit/>
          </a:bodyPr>
          <a:lstStyle/>
          <a:p>
            <a:r>
              <a:rPr lang="en-US" sz="2400" dirty="0">
                <a:latin typeface="Century Gothic" panose="020B0502020202020204" pitchFamily="34" charset="0"/>
              </a:rPr>
              <a:t>The displayed formula below shows an organic compound.</a:t>
            </a:r>
          </a:p>
        </p:txBody>
      </p:sp>
      <p:sp>
        <p:nvSpPr>
          <p:cNvPr id="28" name="TextBox 27">
            <a:extLst>
              <a:ext uri="{FF2B5EF4-FFF2-40B4-BE49-F238E27FC236}">
                <a16:creationId xmlns:a16="http://schemas.microsoft.com/office/drawing/2014/main" id="{D70890F2-113A-9257-CD93-8662806FF993}"/>
              </a:ext>
            </a:extLst>
          </p:cNvPr>
          <p:cNvSpPr txBox="1"/>
          <p:nvPr/>
        </p:nvSpPr>
        <p:spPr>
          <a:xfrm>
            <a:off x="224485" y="3060804"/>
            <a:ext cx="10484546" cy="461665"/>
          </a:xfrm>
          <a:prstGeom prst="rect">
            <a:avLst/>
          </a:prstGeom>
          <a:noFill/>
        </p:spPr>
        <p:txBody>
          <a:bodyPr wrap="square">
            <a:spAutoFit/>
          </a:bodyPr>
          <a:lstStyle/>
          <a:p>
            <a:r>
              <a:rPr lang="en-US" sz="2400" i="1" dirty="0">
                <a:latin typeface="Century Gothic" panose="020B0502020202020204" pitchFamily="34" charset="0"/>
              </a:rPr>
              <a:t>Identify the homologous series this compound belongs to.</a:t>
            </a:r>
          </a:p>
        </p:txBody>
      </p:sp>
      <p:sp>
        <p:nvSpPr>
          <p:cNvPr id="29" name="TextBox 28">
            <a:extLst>
              <a:ext uri="{FF2B5EF4-FFF2-40B4-BE49-F238E27FC236}">
                <a16:creationId xmlns:a16="http://schemas.microsoft.com/office/drawing/2014/main" id="{3B85EF04-F6C5-E762-5B71-59C3882595E8}"/>
              </a:ext>
            </a:extLst>
          </p:cNvPr>
          <p:cNvSpPr txBox="1"/>
          <p:nvPr/>
        </p:nvSpPr>
        <p:spPr>
          <a:xfrm>
            <a:off x="240738" y="3429296"/>
            <a:ext cx="1002197"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Esters</a:t>
            </a:r>
          </a:p>
        </p:txBody>
      </p:sp>
      <p:cxnSp>
        <p:nvCxnSpPr>
          <p:cNvPr id="3" name="Straight Connector 2">
            <a:extLst>
              <a:ext uri="{FF2B5EF4-FFF2-40B4-BE49-F238E27FC236}">
                <a16:creationId xmlns:a16="http://schemas.microsoft.com/office/drawing/2014/main" id="{6DC9CB44-D72B-7EDA-C74A-6B686AAD13C7}"/>
              </a:ext>
            </a:extLst>
          </p:cNvPr>
          <p:cNvCxnSpPr/>
          <p:nvPr/>
        </p:nvCxnSpPr>
        <p:spPr>
          <a:xfrm>
            <a:off x="4246327" y="1834489"/>
            <a:ext cx="0" cy="250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36D07F11-7DDD-0D3D-0EB9-FF74EF146342}"/>
              </a:ext>
            </a:extLst>
          </p:cNvPr>
          <p:cNvCxnSpPr/>
          <p:nvPr/>
        </p:nvCxnSpPr>
        <p:spPr>
          <a:xfrm>
            <a:off x="4269993" y="2476746"/>
            <a:ext cx="0" cy="250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3A1627A0-F160-88BD-D932-AD12FBDBBBE9}"/>
              </a:ext>
            </a:extLst>
          </p:cNvPr>
          <p:cNvSpPr txBox="1"/>
          <p:nvPr/>
        </p:nvSpPr>
        <p:spPr>
          <a:xfrm>
            <a:off x="4080097" y="2626727"/>
            <a:ext cx="39466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H</a:t>
            </a:r>
          </a:p>
        </p:txBody>
      </p:sp>
      <p:sp>
        <p:nvSpPr>
          <p:cNvPr id="20" name="TextBox 19">
            <a:extLst>
              <a:ext uri="{FF2B5EF4-FFF2-40B4-BE49-F238E27FC236}">
                <a16:creationId xmlns:a16="http://schemas.microsoft.com/office/drawing/2014/main" id="{1A2B5DE6-2594-02B5-519A-42517C3A52EB}"/>
              </a:ext>
            </a:extLst>
          </p:cNvPr>
          <p:cNvSpPr txBox="1"/>
          <p:nvPr/>
        </p:nvSpPr>
        <p:spPr>
          <a:xfrm>
            <a:off x="4043284" y="2041317"/>
            <a:ext cx="434734"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C</a:t>
            </a:r>
          </a:p>
        </p:txBody>
      </p:sp>
      <p:cxnSp>
        <p:nvCxnSpPr>
          <p:cNvPr id="21" name="Straight Connector 20">
            <a:extLst>
              <a:ext uri="{FF2B5EF4-FFF2-40B4-BE49-F238E27FC236}">
                <a16:creationId xmlns:a16="http://schemas.microsoft.com/office/drawing/2014/main" id="{E1BA6FB8-0628-4D67-CB5B-6E5E8E91B832}"/>
              </a:ext>
            </a:extLst>
          </p:cNvPr>
          <p:cNvCxnSpPr>
            <a:cxnSpLocks/>
          </p:cNvCxnSpPr>
          <p:nvPr/>
        </p:nvCxnSpPr>
        <p:spPr>
          <a:xfrm flipH="1">
            <a:off x="4444161" y="2251932"/>
            <a:ext cx="29391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78F33E9E-3D5F-BE87-A34E-2FB5189545CE}"/>
              </a:ext>
            </a:extLst>
          </p:cNvPr>
          <p:cNvSpPr txBox="1"/>
          <p:nvPr/>
        </p:nvSpPr>
        <p:spPr>
          <a:xfrm>
            <a:off x="3387707" y="1447144"/>
            <a:ext cx="44275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O</a:t>
            </a:r>
          </a:p>
        </p:txBody>
      </p:sp>
      <p:sp>
        <p:nvSpPr>
          <p:cNvPr id="25" name="TextBox 24">
            <a:extLst>
              <a:ext uri="{FF2B5EF4-FFF2-40B4-BE49-F238E27FC236}">
                <a16:creationId xmlns:a16="http://schemas.microsoft.com/office/drawing/2014/main" id="{90684045-D94E-ADB0-96F8-FDD849AD59A0}"/>
              </a:ext>
            </a:extLst>
          </p:cNvPr>
          <p:cNvSpPr txBox="1"/>
          <p:nvPr/>
        </p:nvSpPr>
        <p:spPr>
          <a:xfrm>
            <a:off x="3422639" y="2034691"/>
            <a:ext cx="434734"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C</a:t>
            </a:r>
          </a:p>
        </p:txBody>
      </p:sp>
      <p:sp>
        <p:nvSpPr>
          <p:cNvPr id="30" name="TextBox 29">
            <a:extLst>
              <a:ext uri="{FF2B5EF4-FFF2-40B4-BE49-F238E27FC236}">
                <a16:creationId xmlns:a16="http://schemas.microsoft.com/office/drawing/2014/main" id="{866E4089-C7A5-184B-A435-E50F8CCE17A8}"/>
              </a:ext>
            </a:extLst>
          </p:cNvPr>
          <p:cNvSpPr txBox="1"/>
          <p:nvPr/>
        </p:nvSpPr>
        <p:spPr>
          <a:xfrm>
            <a:off x="6189434" y="2006953"/>
            <a:ext cx="39466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H</a:t>
            </a:r>
          </a:p>
        </p:txBody>
      </p:sp>
      <p:cxnSp>
        <p:nvCxnSpPr>
          <p:cNvPr id="31" name="Straight Connector 30">
            <a:extLst>
              <a:ext uri="{FF2B5EF4-FFF2-40B4-BE49-F238E27FC236}">
                <a16:creationId xmlns:a16="http://schemas.microsoft.com/office/drawing/2014/main" id="{EED5A54D-732A-96FF-E69E-7C7A32FF5DFD}"/>
              </a:ext>
            </a:extLst>
          </p:cNvPr>
          <p:cNvCxnSpPr>
            <a:cxnSpLocks/>
          </p:cNvCxnSpPr>
          <p:nvPr/>
        </p:nvCxnSpPr>
        <p:spPr>
          <a:xfrm flipH="1">
            <a:off x="3780313" y="2267669"/>
            <a:ext cx="29391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09F721ED-A9EC-3C19-7F0C-D5AE2E755D01}"/>
              </a:ext>
            </a:extLst>
          </p:cNvPr>
          <p:cNvSpPr txBox="1"/>
          <p:nvPr/>
        </p:nvSpPr>
        <p:spPr>
          <a:xfrm>
            <a:off x="4060289" y="1449381"/>
            <a:ext cx="39466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H</a:t>
            </a:r>
          </a:p>
        </p:txBody>
      </p:sp>
      <p:cxnSp>
        <p:nvCxnSpPr>
          <p:cNvPr id="33" name="Straight Connector 32">
            <a:extLst>
              <a:ext uri="{FF2B5EF4-FFF2-40B4-BE49-F238E27FC236}">
                <a16:creationId xmlns:a16="http://schemas.microsoft.com/office/drawing/2014/main" id="{D949B7FE-A999-6032-DD1F-EE8594F16135}"/>
              </a:ext>
            </a:extLst>
          </p:cNvPr>
          <p:cNvCxnSpPr/>
          <p:nvPr/>
        </p:nvCxnSpPr>
        <p:spPr>
          <a:xfrm>
            <a:off x="2317881" y="1836446"/>
            <a:ext cx="0" cy="250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50D277B3-1D7E-3A26-0F2B-BA6EB28B9808}"/>
              </a:ext>
            </a:extLst>
          </p:cNvPr>
          <p:cNvCxnSpPr/>
          <p:nvPr/>
        </p:nvCxnSpPr>
        <p:spPr>
          <a:xfrm>
            <a:off x="2341547" y="2478703"/>
            <a:ext cx="0" cy="250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EE8CFF5E-2607-3D7E-5929-C51722177A2A}"/>
              </a:ext>
            </a:extLst>
          </p:cNvPr>
          <p:cNvSpPr txBox="1"/>
          <p:nvPr/>
        </p:nvSpPr>
        <p:spPr>
          <a:xfrm>
            <a:off x="2151651" y="2628684"/>
            <a:ext cx="39466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H</a:t>
            </a:r>
          </a:p>
        </p:txBody>
      </p:sp>
      <p:sp>
        <p:nvSpPr>
          <p:cNvPr id="36" name="TextBox 35">
            <a:extLst>
              <a:ext uri="{FF2B5EF4-FFF2-40B4-BE49-F238E27FC236}">
                <a16:creationId xmlns:a16="http://schemas.microsoft.com/office/drawing/2014/main" id="{50324BDD-2BA4-FDFA-B17C-8E565FAFE575}"/>
              </a:ext>
            </a:extLst>
          </p:cNvPr>
          <p:cNvSpPr txBox="1"/>
          <p:nvPr/>
        </p:nvSpPr>
        <p:spPr>
          <a:xfrm>
            <a:off x="2114838" y="2043274"/>
            <a:ext cx="434734"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C</a:t>
            </a:r>
          </a:p>
        </p:txBody>
      </p:sp>
      <p:cxnSp>
        <p:nvCxnSpPr>
          <p:cNvPr id="37" name="Straight Connector 36">
            <a:extLst>
              <a:ext uri="{FF2B5EF4-FFF2-40B4-BE49-F238E27FC236}">
                <a16:creationId xmlns:a16="http://schemas.microsoft.com/office/drawing/2014/main" id="{5BE4B3C3-08A5-A176-A587-8BDE1BCF0FDC}"/>
              </a:ext>
            </a:extLst>
          </p:cNvPr>
          <p:cNvCxnSpPr>
            <a:cxnSpLocks/>
          </p:cNvCxnSpPr>
          <p:nvPr/>
        </p:nvCxnSpPr>
        <p:spPr>
          <a:xfrm flipH="1">
            <a:off x="2515715" y="2253889"/>
            <a:ext cx="29391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1BABB400-F526-A26E-4EC1-469D0C7AEEF2}"/>
              </a:ext>
            </a:extLst>
          </p:cNvPr>
          <p:cNvSpPr txBox="1"/>
          <p:nvPr/>
        </p:nvSpPr>
        <p:spPr>
          <a:xfrm>
            <a:off x="1494193" y="2036648"/>
            <a:ext cx="434734"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C</a:t>
            </a:r>
          </a:p>
        </p:txBody>
      </p:sp>
      <p:cxnSp>
        <p:nvCxnSpPr>
          <p:cNvPr id="39" name="Straight Connector 38">
            <a:extLst>
              <a:ext uri="{FF2B5EF4-FFF2-40B4-BE49-F238E27FC236}">
                <a16:creationId xmlns:a16="http://schemas.microsoft.com/office/drawing/2014/main" id="{610E500C-FA8A-3745-F34F-BC487837BB24}"/>
              </a:ext>
            </a:extLst>
          </p:cNvPr>
          <p:cNvCxnSpPr>
            <a:cxnSpLocks/>
          </p:cNvCxnSpPr>
          <p:nvPr/>
        </p:nvCxnSpPr>
        <p:spPr>
          <a:xfrm flipH="1">
            <a:off x="1851867" y="2269626"/>
            <a:ext cx="29391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87D6CEC3-8C1F-1D5F-681E-F4DD78387D11}"/>
              </a:ext>
            </a:extLst>
          </p:cNvPr>
          <p:cNvSpPr txBox="1"/>
          <p:nvPr/>
        </p:nvSpPr>
        <p:spPr>
          <a:xfrm>
            <a:off x="2131843" y="1451338"/>
            <a:ext cx="39466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H</a:t>
            </a:r>
          </a:p>
        </p:txBody>
      </p:sp>
      <p:cxnSp>
        <p:nvCxnSpPr>
          <p:cNvPr id="41" name="Straight Connector 40">
            <a:extLst>
              <a:ext uri="{FF2B5EF4-FFF2-40B4-BE49-F238E27FC236}">
                <a16:creationId xmlns:a16="http://schemas.microsoft.com/office/drawing/2014/main" id="{EFFF1B1A-0FD0-2594-3201-49990289FCA7}"/>
              </a:ext>
            </a:extLst>
          </p:cNvPr>
          <p:cNvCxnSpPr/>
          <p:nvPr/>
        </p:nvCxnSpPr>
        <p:spPr>
          <a:xfrm>
            <a:off x="1674415" y="1802580"/>
            <a:ext cx="0" cy="250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717BE7FB-B768-04D7-9AEB-0238C0C4A2AA}"/>
              </a:ext>
            </a:extLst>
          </p:cNvPr>
          <p:cNvCxnSpPr/>
          <p:nvPr/>
        </p:nvCxnSpPr>
        <p:spPr>
          <a:xfrm>
            <a:off x="1698081" y="2444837"/>
            <a:ext cx="0" cy="250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C7B17BE5-1B5E-6759-421D-35ED7A98A6D7}"/>
              </a:ext>
            </a:extLst>
          </p:cNvPr>
          <p:cNvSpPr txBox="1"/>
          <p:nvPr/>
        </p:nvSpPr>
        <p:spPr>
          <a:xfrm>
            <a:off x="1508185" y="2594818"/>
            <a:ext cx="39466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H</a:t>
            </a:r>
          </a:p>
        </p:txBody>
      </p:sp>
      <p:cxnSp>
        <p:nvCxnSpPr>
          <p:cNvPr id="44" name="Straight Connector 43">
            <a:extLst>
              <a:ext uri="{FF2B5EF4-FFF2-40B4-BE49-F238E27FC236}">
                <a16:creationId xmlns:a16="http://schemas.microsoft.com/office/drawing/2014/main" id="{6D767CB3-D3AF-C13A-3BAE-DA9C6027BD22}"/>
              </a:ext>
            </a:extLst>
          </p:cNvPr>
          <p:cNvCxnSpPr>
            <a:cxnSpLocks/>
          </p:cNvCxnSpPr>
          <p:nvPr/>
        </p:nvCxnSpPr>
        <p:spPr>
          <a:xfrm flipH="1">
            <a:off x="1211849" y="2270825"/>
            <a:ext cx="29391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846C53F6-BA68-7F1F-F1DC-37C3BECE5863}"/>
              </a:ext>
            </a:extLst>
          </p:cNvPr>
          <p:cNvSpPr txBox="1"/>
          <p:nvPr/>
        </p:nvSpPr>
        <p:spPr>
          <a:xfrm>
            <a:off x="288873" y="2025089"/>
            <a:ext cx="39466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H</a:t>
            </a:r>
          </a:p>
        </p:txBody>
      </p:sp>
      <p:sp>
        <p:nvSpPr>
          <p:cNvPr id="46" name="TextBox 45">
            <a:extLst>
              <a:ext uri="{FF2B5EF4-FFF2-40B4-BE49-F238E27FC236}">
                <a16:creationId xmlns:a16="http://schemas.microsoft.com/office/drawing/2014/main" id="{E8678D5A-4591-CFE0-D569-9D144930210B}"/>
              </a:ext>
            </a:extLst>
          </p:cNvPr>
          <p:cNvSpPr txBox="1"/>
          <p:nvPr/>
        </p:nvSpPr>
        <p:spPr>
          <a:xfrm>
            <a:off x="1488377" y="1417472"/>
            <a:ext cx="39466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H</a:t>
            </a:r>
          </a:p>
        </p:txBody>
      </p:sp>
      <p:sp>
        <p:nvSpPr>
          <p:cNvPr id="47" name="TextBox 46">
            <a:extLst>
              <a:ext uri="{FF2B5EF4-FFF2-40B4-BE49-F238E27FC236}">
                <a16:creationId xmlns:a16="http://schemas.microsoft.com/office/drawing/2014/main" id="{BA4D931B-BECD-2C33-FB47-CBD30759A120}"/>
              </a:ext>
            </a:extLst>
          </p:cNvPr>
          <p:cNvSpPr txBox="1"/>
          <p:nvPr/>
        </p:nvSpPr>
        <p:spPr>
          <a:xfrm>
            <a:off x="2767442" y="2018809"/>
            <a:ext cx="44275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O</a:t>
            </a:r>
          </a:p>
        </p:txBody>
      </p:sp>
      <p:cxnSp>
        <p:nvCxnSpPr>
          <p:cNvPr id="48" name="Straight Connector 47">
            <a:extLst>
              <a:ext uri="{FF2B5EF4-FFF2-40B4-BE49-F238E27FC236}">
                <a16:creationId xmlns:a16="http://schemas.microsoft.com/office/drawing/2014/main" id="{8B1B80EE-7541-E1D7-A217-2D395182C094}"/>
              </a:ext>
            </a:extLst>
          </p:cNvPr>
          <p:cNvCxnSpPr>
            <a:cxnSpLocks/>
          </p:cNvCxnSpPr>
          <p:nvPr/>
        </p:nvCxnSpPr>
        <p:spPr>
          <a:xfrm flipH="1">
            <a:off x="3146736" y="2253224"/>
            <a:ext cx="29391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7491D1C3-B856-04E7-4D75-E95F6A30D576}"/>
              </a:ext>
            </a:extLst>
          </p:cNvPr>
          <p:cNvCxnSpPr/>
          <p:nvPr/>
        </p:nvCxnSpPr>
        <p:spPr>
          <a:xfrm>
            <a:off x="3638028" y="1849470"/>
            <a:ext cx="0" cy="250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9FEB232D-BE8F-5DFC-DDDD-7E82A9D3ACA1}"/>
              </a:ext>
            </a:extLst>
          </p:cNvPr>
          <p:cNvCxnSpPr/>
          <p:nvPr/>
        </p:nvCxnSpPr>
        <p:spPr>
          <a:xfrm>
            <a:off x="3579410" y="1843605"/>
            <a:ext cx="0" cy="250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B224318C-4B58-FD1E-41E1-CA8BE93D1B3F}"/>
              </a:ext>
            </a:extLst>
          </p:cNvPr>
          <p:cNvCxnSpPr/>
          <p:nvPr/>
        </p:nvCxnSpPr>
        <p:spPr>
          <a:xfrm>
            <a:off x="4979019" y="1811043"/>
            <a:ext cx="0" cy="250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B2B16C1F-5206-9D1F-A306-005013F61740}"/>
              </a:ext>
            </a:extLst>
          </p:cNvPr>
          <p:cNvCxnSpPr/>
          <p:nvPr/>
        </p:nvCxnSpPr>
        <p:spPr>
          <a:xfrm>
            <a:off x="5002685" y="2453300"/>
            <a:ext cx="0" cy="250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F03EFDC9-B293-FAEA-C487-DE1DA150B2EA}"/>
              </a:ext>
            </a:extLst>
          </p:cNvPr>
          <p:cNvSpPr txBox="1"/>
          <p:nvPr/>
        </p:nvSpPr>
        <p:spPr>
          <a:xfrm>
            <a:off x="4812789" y="2603281"/>
            <a:ext cx="39466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H</a:t>
            </a:r>
          </a:p>
        </p:txBody>
      </p:sp>
      <p:sp>
        <p:nvSpPr>
          <p:cNvPr id="54" name="TextBox 53">
            <a:extLst>
              <a:ext uri="{FF2B5EF4-FFF2-40B4-BE49-F238E27FC236}">
                <a16:creationId xmlns:a16="http://schemas.microsoft.com/office/drawing/2014/main" id="{A65B9C38-288C-D0AF-3014-89B9F402E2E1}"/>
              </a:ext>
            </a:extLst>
          </p:cNvPr>
          <p:cNvSpPr txBox="1"/>
          <p:nvPr/>
        </p:nvSpPr>
        <p:spPr>
          <a:xfrm>
            <a:off x="4775976" y="2017871"/>
            <a:ext cx="434734"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C</a:t>
            </a:r>
          </a:p>
        </p:txBody>
      </p:sp>
      <p:cxnSp>
        <p:nvCxnSpPr>
          <p:cNvPr id="55" name="Straight Connector 54">
            <a:extLst>
              <a:ext uri="{FF2B5EF4-FFF2-40B4-BE49-F238E27FC236}">
                <a16:creationId xmlns:a16="http://schemas.microsoft.com/office/drawing/2014/main" id="{A4693543-CCCE-A7CE-1AB7-DE6BD14CF892}"/>
              </a:ext>
            </a:extLst>
          </p:cNvPr>
          <p:cNvCxnSpPr>
            <a:cxnSpLocks/>
          </p:cNvCxnSpPr>
          <p:nvPr/>
        </p:nvCxnSpPr>
        <p:spPr>
          <a:xfrm flipH="1">
            <a:off x="5176853" y="2228486"/>
            <a:ext cx="29391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1A84847B-A3BA-F6CE-679B-E6BF9C8F0DBF}"/>
              </a:ext>
            </a:extLst>
          </p:cNvPr>
          <p:cNvSpPr txBox="1"/>
          <p:nvPr/>
        </p:nvSpPr>
        <p:spPr>
          <a:xfrm>
            <a:off x="4792981" y="1425935"/>
            <a:ext cx="39466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H</a:t>
            </a:r>
          </a:p>
        </p:txBody>
      </p:sp>
      <p:sp>
        <p:nvSpPr>
          <p:cNvPr id="57" name="TextBox 56">
            <a:extLst>
              <a:ext uri="{FF2B5EF4-FFF2-40B4-BE49-F238E27FC236}">
                <a16:creationId xmlns:a16="http://schemas.microsoft.com/office/drawing/2014/main" id="{94C7FD7D-3297-E6A1-15B6-75FDB0194447}"/>
              </a:ext>
            </a:extLst>
          </p:cNvPr>
          <p:cNvSpPr txBox="1"/>
          <p:nvPr/>
        </p:nvSpPr>
        <p:spPr>
          <a:xfrm>
            <a:off x="253793" y="3793493"/>
            <a:ext cx="10484546" cy="461665"/>
          </a:xfrm>
          <a:prstGeom prst="rect">
            <a:avLst/>
          </a:prstGeom>
          <a:noFill/>
        </p:spPr>
        <p:txBody>
          <a:bodyPr wrap="square">
            <a:spAutoFit/>
          </a:bodyPr>
          <a:lstStyle/>
          <a:p>
            <a:r>
              <a:rPr lang="en-US" sz="2400" i="1" dirty="0">
                <a:latin typeface="Century Gothic" panose="020B0502020202020204" pitchFamily="34" charset="0"/>
              </a:rPr>
              <a:t>Identify the functional group of this compound.</a:t>
            </a:r>
          </a:p>
        </p:txBody>
      </p:sp>
      <p:sp>
        <p:nvSpPr>
          <p:cNvPr id="58" name="TextBox 57">
            <a:extLst>
              <a:ext uri="{FF2B5EF4-FFF2-40B4-BE49-F238E27FC236}">
                <a16:creationId xmlns:a16="http://schemas.microsoft.com/office/drawing/2014/main" id="{0DE6F503-A2DF-C58B-9D14-B6304440A55A}"/>
              </a:ext>
            </a:extLst>
          </p:cNvPr>
          <p:cNvSpPr txBox="1"/>
          <p:nvPr/>
        </p:nvSpPr>
        <p:spPr>
          <a:xfrm>
            <a:off x="270046" y="4161988"/>
            <a:ext cx="941283"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COO</a:t>
            </a:r>
          </a:p>
        </p:txBody>
      </p:sp>
      <p:sp>
        <p:nvSpPr>
          <p:cNvPr id="59" name="TextBox 58">
            <a:extLst>
              <a:ext uri="{FF2B5EF4-FFF2-40B4-BE49-F238E27FC236}">
                <a16:creationId xmlns:a16="http://schemas.microsoft.com/office/drawing/2014/main" id="{4EAF954F-D835-C2F7-7C7D-294CD2BB03ED}"/>
              </a:ext>
            </a:extLst>
          </p:cNvPr>
          <p:cNvSpPr txBox="1"/>
          <p:nvPr/>
        </p:nvSpPr>
        <p:spPr>
          <a:xfrm>
            <a:off x="271378" y="4514466"/>
            <a:ext cx="11035530" cy="830997"/>
          </a:xfrm>
          <a:prstGeom prst="rect">
            <a:avLst/>
          </a:prstGeom>
          <a:noFill/>
        </p:spPr>
        <p:txBody>
          <a:bodyPr wrap="square">
            <a:spAutoFit/>
          </a:bodyPr>
          <a:lstStyle/>
          <a:p>
            <a:r>
              <a:rPr lang="en-US" sz="2400" i="1" dirty="0">
                <a:latin typeface="Century Gothic" panose="020B0502020202020204" pitchFamily="34" charset="0"/>
              </a:rPr>
              <a:t>Name the two types of organic compound that would have been used to make this compound. </a:t>
            </a:r>
          </a:p>
        </p:txBody>
      </p:sp>
      <p:sp>
        <p:nvSpPr>
          <p:cNvPr id="60" name="TextBox 59">
            <a:extLst>
              <a:ext uri="{FF2B5EF4-FFF2-40B4-BE49-F238E27FC236}">
                <a16:creationId xmlns:a16="http://schemas.microsoft.com/office/drawing/2014/main" id="{DED6407F-1D8F-4C35-C4C2-DE8E195B1726}"/>
              </a:ext>
            </a:extLst>
          </p:cNvPr>
          <p:cNvSpPr txBox="1"/>
          <p:nvPr/>
        </p:nvSpPr>
        <p:spPr>
          <a:xfrm>
            <a:off x="270046" y="5234652"/>
            <a:ext cx="4459875"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Alcohol and carboxylic acid</a:t>
            </a:r>
          </a:p>
        </p:txBody>
      </p:sp>
      <p:sp>
        <p:nvSpPr>
          <p:cNvPr id="61" name="TextBox 60">
            <a:extLst>
              <a:ext uri="{FF2B5EF4-FFF2-40B4-BE49-F238E27FC236}">
                <a16:creationId xmlns:a16="http://schemas.microsoft.com/office/drawing/2014/main" id="{120BDF5C-10CB-AEFE-309B-27A5D6F85EE9}"/>
              </a:ext>
            </a:extLst>
          </p:cNvPr>
          <p:cNvSpPr txBox="1"/>
          <p:nvPr/>
        </p:nvSpPr>
        <p:spPr>
          <a:xfrm>
            <a:off x="294823" y="5610574"/>
            <a:ext cx="11328608" cy="461665"/>
          </a:xfrm>
          <a:prstGeom prst="rect">
            <a:avLst/>
          </a:prstGeom>
          <a:noFill/>
        </p:spPr>
        <p:txBody>
          <a:bodyPr wrap="square">
            <a:spAutoFit/>
          </a:bodyPr>
          <a:lstStyle/>
          <a:p>
            <a:r>
              <a:rPr lang="en-US" sz="2400" i="1" dirty="0">
                <a:latin typeface="Century Gothic" panose="020B0502020202020204" pitchFamily="34" charset="0"/>
              </a:rPr>
              <a:t>Stretch: suggest the names of the reactants used to make this compound.</a:t>
            </a:r>
          </a:p>
        </p:txBody>
      </p:sp>
      <p:sp>
        <p:nvSpPr>
          <p:cNvPr id="62" name="TextBox 61">
            <a:extLst>
              <a:ext uri="{FF2B5EF4-FFF2-40B4-BE49-F238E27FC236}">
                <a16:creationId xmlns:a16="http://schemas.microsoft.com/office/drawing/2014/main" id="{B91EDBBE-8682-617A-6C9E-457D567ED3C5}"/>
              </a:ext>
            </a:extLst>
          </p:cNvPr>
          <p:cNvSpPr txBox="1"/>
          <p:nvPr/>
        </p:nvSpPr>
        <p:spPr>
          <a:xfrm>
            <a:off x="311077" y="5979066"/>
            <a:ext cx="4381328"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Propanol and butanoic acid</a:t>
            </a:r>
          </a:p>
        </p:txBody>
      </p:sp>
      <p:sp>
        <p:nvSpPr>
          <p:cNvPr id="63" name="TextBox 62">
            <a:extLst>
              <a:ext uri="{FF2B5EF4-FFF2-40B4-BE49-F238E27FC236}">
                <a16:creationId xmlns:a16="http://schemas.microsoft.com/office/drawing/2014/main" id="{850B7A58-BEC5-91C0-6A1C-17DD83030CAE}"/>
              </a:ext>
            </a:extLst>
          </p:cNvPr>
          <p:cNvSpPr txBox="1"/>
          <p:nvPr/>
        </p:nvSpPr>
        <p:spPr>
          <a:xfrm>
            <a:off x="6872643" y="1455058"/>
            <a:ext cx="4776813" cy="830997"/>
          </a:xfrm>
          <a:prstGeom prst="rect">
            <a:avLst/>
          </a:prstGeom>
          <a:noFill/>
        </p:spPr>
        <p:txBody>
          <a:bodyPr wrap="square">
            <a:spAutoFit/>
          </a:bodyPr>
          <a:lstStyle/>
          <a:p>
            <a:r>
              <a:rPr lang="en-US" sz="2400" i="1" dirty="0">
                <a:latin typeface="Century Gothic" panose="020B0502020202020204" pitchFamily="34" charset="0"/>
              </a:rPr>
              <a:t>Stretch: suggest the name of this compound.</a:t>
            </a:r>
          </a:p>
        </p:txBody>
      </p:sp>
      <p:sp>
        <p:nvSpPr>
          <p:cNvPr id="64" name="TextBox 63">
            <a:extLst>
              <a:ext uri="{FF2B5EF4-FFF2-40B4-BE49-F238E27FC236}">
                <a16:creationId xmlns:a16="http://schemas.microsoft.com/office/drawing/2014/main" id="{51D156C6-C775-658F-C2E2-F466553D59A4}"/>
              </a:ext>
            </a:extLst>
          </p:cNvPr>
          <p:cNvSpPr txBox="1"/>
          <p:nvPr/>
        </p:nvSpPr>
        <p:spPr>
          <a:xfrm>
            <a:off x="6871311" y="2315920"/>
            <a:ext cx="3223665" cy="461665"/>
          </a:xfrm>
          <a:prstGeom prst="rect">
            <a:avLst/>
          </a:prstGeom>
          <a:noFill/>
        </p:spPr>
        <p:txBody>
          <a:bodyPr wrap="square" rtlCol="0">
            <a:spAutoFit/>
          </a:bodyPr>
          <a:lstStyle/>
          <a:p>
            <a:r>
              <a:rPr lang="en-GB" sz="2400" b="1" dirty="0">
                <a:solidFill>
                  <a:schemeClr val="accent1"/>
                </a:solidFill>
                <a:latin typeface="Century Gothic" panose="020B0502020202020204" pitchFamily="34" charset="0"/>
              </a:rPr>
              <a:t>Propyl butanoate</a:t>
            </a:r>
          </a:p>
        </p:txBody>
      </p:sp>
      <p:sp>
        <p:nvSpPr>
          <p:cNvPr id="5" name="TextBox 4">
            <a:extLst>
              <a:ext uri="{FF2B5EF4-FFF2-40B4-BE49-F238E27FC236}">
                <a16:creationId xmlns:a16="http://schemas.microsoft.com/office/drawing/2014/main" id="{73BA8E71-1E48-315A-D55C-A1715831C569}"/>
              </a:ext>
            </a:extLst>
          </p:cNvPr>
          <p:cNvSpPr txBox="1"/>
          <p:nvPr/>
        </p:nvSpPr>
        <p:spPr>
          <a:xfrm>
            <a:off x="841921" y="2024456"/>
            <a:ext cx="434734"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C</a:t>
            </a:r>
          </a:p>
        </p:txBody>
      </p:sp>
      <p:cxnSp>
        <p:nvCxnSpPr>
          <p:cNvPr id="6" name="Straight Connector 5">
            <a:extLst>
              <a:ext uri="{FF2B5EF4-FFF2-40B4-BE49-F238E27FC236}">
                <a16:creationId xmlns:a16="http://schemas.microsoft.com/office/drawing/2014/main" id="{FC537520-75BA-4064-181F-717D89EECA93}"/>
              </a:ext>
            </a:extLst>
          </p:cNvPr>
          <p:cNvCxnSpPr/>
          <p:nvPr/>
        </p:nvCxnSpPr>
        <p:spPr>
          <a:xfrm>
            <a:off x="1022143" y="1790388"/>
            <a:ext cx="0" cy="250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D2FDD3B5-BA88-A0F7-8AC3-9855B2F6917F}"/>
              </a:ext>
            </a:extLst>
          </p:cNvPr>
          <p:cNvCxnSpPr/>
          <p:nvPr/>
        </p:nvCxnSpPr>
        <p:spPr>
          <a:xfrm>
            <a:off x="1045809" y="2432645"/>
            <a:ext cx="0" cy="250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DAC5EB91-4EEC-F772-911D-CA3D7422F8CB}"/>
              </a:ext>
            </a:extLst>
          </p:cNvPr>
          <p:cNvSpPr txBox="1"/>
          <p:nvPr/>
        </p:nvSpPr>
        <p:spPr>
          <a:xfrm>
            <a:off x="855913" y="2582626"/>
            <a:ext cx="39466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H</a:t>
            </a:r>
          </a:p>
        </p:txBody>
      </p:sp>
      <p:sp>
        <p:nvSpPr>
          <p:cNvPr id="10" name="TextBox 9">
            <a:extLst>
              <a:ext uri="{FF2B5EF4-FFF2-40B4-BE49-F238E27FC236}">
                <a16:creationId xmlns:a16="http://schemas.microsoft.com/office/drawing/2014/main" id="{65697072-E83B-E3F0-A7D6-AD300B7C9B38}"/>
              </a:ext>
            </a:extLst>
          </p:cNvPr>
          <p:cNvSpPr txBox="1"/>
          <p:nvPr/>
        </p:nvSpPr>
        <p:spPr>
          <a:xfrm>
            <a:off x="817817" y="1423568"/>
            <a:ext cx="39466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H</a:t>
            </a:r>
          </a:p>
        </p:txBody>
      </p:sp>
      <p:cxnSp>
        <p:nvCxnSpPr>
          <p:cNvPr id="11" name="Straight Connector 10">
            <a:extLst>
              <a:ext uri="{FF2B5EF4-FFF2-40B4-BE49-F238E27FC236}">
                <a16:creationId xmlns:a16="http://schemas.microsoft.com/office/drawing/2014/main" id="{3597CCD3-D2CD-DF8C-579A-94F3E6612C9F}"/>
              </a:ext>
            </a:extLst>
          </p:cNvPr>
          <p:cNvCxnSpPr>
            <a:cxnSpLocks/>
          </p:cNvCxnSpPr>
          <p:nvPr/>
        </p:nvCxnSpPr>
        <p:spPr>
          <a:xfrm flipH="1">
            <a:off x="596153" y="2276921"/>
            <a:ext cx="29391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EBD8648-D72C-CFDE-4A51-3CFEEA0774D0}"/>
              </a:ext>
            </a:extLst>
          </p:cNvPr>
          <p:cNvCxnSpPr>
            <a:cxnSpLocks/>
          </p:cNvCxnSpPr>
          <p:nvPr/>
        </p:nvCxnSpPr>
        <p:spPr>
          <a:xfrm flipH="1">
            <a:off x="5917961" y="2240345"/>
            <a:ext cx="29391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702D5B47-56B1-2B25-C3FE-40EA75B61FB7}"/>
              </a:ext>
            </a:extLst>
          </p:cNvPr>
          <p:cNvCxnSpPr/>
          <p:nvPr/>
        </p:nvCxnSpPr>
        <p:spPr>
          <a:xfrm>
            <a:off x="5716635" y="1817139"/>
            <a:ext cx="0" cy="250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D5D84DE-2F8A-CCBE-1857-59AEAC15F85C}"/>
              </a:ext>
            </a:extLst>
          </p:cNvPr>
          <p:cNvCxnSpPr/>
          <p:nvPr/>
        </p:nvCxnSpPr>
        <p:spPr>
          <a:xfrm>
            <a:off x="5740301" y="2459396"/>
            <a:ext cx="0" cy="250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6D680CB9-BE85-2940-3F14-83B2247C9107}"/>
              </a:ext>
            </a:extLst>
          </p:cNvPr>
          <p:cNvSpPr txBox="1"/>
          <p:nvPr/>
        </p:nvSpPr>
        <p:spPr>
          <a:xfrm>
            <a:off x="5550405" y="2609377"/>
            <a:ext cx="39466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H</a:t>
            </a:r>
          </a:p>
        </p:txBody>
      </p:sp>
      <p:sp>
        <p:nvSpPr>
          <p:cNvPr id="16" name="TextBox 15">
            <a:extLst>
              <a:ext uri="{FF2B5EF4-FFF2-40B4-BE49-F238E27FC236}">
                <a16:creationId xmlns:a16="http://schemas.microsoft.com/office/drawing/2014/main" id="{480CA553-4F09-8627-A0A6-A24A5EFBA7FE}"/>
              </a:ext>
            </a:extLst>
          </p:cNvPr>
          <p:cNvSpPr txBox="1"/>
          <p:nvPr/>
        </p:nvSpPr>
        <p:spPr>
          <a:xfrm>
            <a:off x="5513592" y="2023967"/>
            <a:ext cx="434734"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C</a:t>
            </a:r>
          </a:p>
        </p:txBody>
      </p:sp>
      <p:sp>
        <p:nvSpPr>
          <p:cNvPr id="17" name="TextBox 16">
            <a:extLst>
              <a:ext uri="{FF2B5EF4-FFF2-40B4-BE49-F238E27FC236}">
                <a16:creationId xmlns:a16="http://schemas.microsoft.com/office/drawing/2014/main" id="{9EEE5E0C-0309-FCEA-1353-C9F073510D66}"/>
              </a:ext>
            </a:extLst>
          </p:cNvPr>
          <p:cNvSpPr txBox="1"/>
          <p:nvPr/>
        </p:nvSpPr>
        <p:spPr>
          <a:xfrm>
            <a:off x="5530597" y="1432031"/>
            <a:ext cx="39466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H</a:t>
            </a:r>
          </a:p>
        </p:txBody>
      </p:sp>
    </p:spTree>
    <p:extLst>
      <p:ext uri="{BB962C8B-B14F-4D97-AF65-F5344CB8AC3E}">
        <p14:creationId xmlns:p14="http://schemas.microsoft.com/office/powerpoint/2010/main" val="1121376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9" grpId="0"/>
      <p:bldP spid="57" grpId="0"/>
      <p:bldP spid="58" grpId="0"/>
      <p:bldP spid="59" grpId="0"/>
      <p:bldP spid="60" grpId="0"/>
      <p:bldP spid="61" grpId="0"/>
      <p:bldP spid="62" grpId="0"/>
      <p:bldP spid="63" grpId="0"/>
      <p:bldP spid="64" grpId="0"/>
    </p:bld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A74021-07A0-60FC-36F5-ADFE024B495F}"/>
              </a:ext>
            </a:extLst>
          </p:cNvPr>
          <p:cNvSpPr>
            <a:spLocks noGrp="1"/>
          </p:cNvSpPr>
          <p:nvPr>
            <p:ph type="title"/>
          </p:nvPr>
        </p:nvSpPr>
        <p:spPr/>
        <p:txBody>
          <a:bodyPr/>
          <a:lstStyle/>
          <a:p>
            <a:r>
              <a:rPr lang="en-GB" dirty="0">
                <a:latin typeface="Century Gothic" panose="020B0502020202020204" pitchFamily="34" charset="0"/>
              </a:rPr>
              <a:t>Worksheet</a:t>
            </a:r>
          </a:p>
        </p:txBody>
      </p:sp>
      <p:pic>
        <p:nvPicPr>
          <p:cNvPr id="4" name="Picture 3">
            <a:extLst>
              <a:ext uri="{FF2B5EF4-FFF2-40B4-BE49-F238E27FC236}">
                <a16:creationId xmlns:a16="http://schemas.microsoft.com/office/drawing/2014/main" id="{3126D5E0-2B6A-471E-61F0-ABD8CBE25F97}"/>
              </a:ext>
            </a:extLst>
          </p:cNvPr>
          <p:cNvPicPr>
            <a:picLocks noChangeAspect="1"/>
          </p:cNvPicPr>
          <p:nvPr/>
        </p:nvPicPr>
        <p:blipFill>
          <a:blip r:embed="rId3"/>
          <a:stretch>
            <a:fillRect/>
          </a:stretch>
        </p:blipFill>
        <p:spPr>
          <a:xfrm>
            <a:off x="8575089" y="1625599"/>
            <a:ext cx="2725772" cy="3843868"/>
          </a:xfrm>
          <a:prstGeom prst="rect">
            <a:avLst/>
          </a:prstGeom>
          <a:ln>
            <a:solidFill>
              <a:schemeClr val="tx1"/>
            </a:solidFill>
          </a:ln>
        </p:spPr>
      </p:pic>
      <p:pic>
        <p:nvPicPr>
          <p:cNvPr id="6" name="Picture 5">
            <a:extLst>
              <a:ext uri="{FF2B5EF4-FFF2-40B4-BE49-F238E27FC236}">
                <a16:creationId xmlns:a16="http://schemas.microsoft.com/office/drawing/2014/main" id="{85BDC35A-026B-8343-406D-92AEA93E8EB5}"/>
              </a:ext>
            </a:extLst>
          </p:cNvPr>
          <p:cNvPicPr>
            <a:picLocks noChangeAspect="1"/>
          </p:cNvPicPr>
          <p:nvPr/>
        </p:nvPicPr>
        <p:blipFill>
          <a:blip r:embed="rId4"/>
          <a:stretch>
            <a:fillRect/>
          </a:stretch>
        </p:blipFill>
        <p:spPr>
          <a:xfrm>
            <a:off x="5788913" y="1627706"/>
            <a:ext cx="2728555" cy="3841169"/>
          </a:xfrm>
          <a:prstGeom prst="rect">
            <a:avLst/>
          </a:prstGeom>
          <a:ln>
            <a:solidFill>
              <a:schemeClr val="tx1"/>
            </a:solidFill>
          </a:ln>
        </p:spPr>
      </p:pic>
      <p:pic>
        <p:nvPicPr>
          <p:cNvPr id="8" name="Picture 7">
            <a:extLst>
              <a:ext uri="{FF2B5EF4-FFF2-40B4-BE49-F238E27FC236}">
                <a16:creationId xmlns:a16="http://schemas.microsoft.com/office/drawing/2014/main" id="{A944DA7E-9FD8-F0D5-656E-CAD5F6BF099F}"/>
              </a:ext>
            </a:extLst>
          </p:cNvPr>
          <p:cNvPicPr>
            <a:picLocks noChangeAspect="1"/>
          </p:cNvPicPr>
          <p:nvPr/>
        </p:nvPicPr>
        <p:blipFill>
          <a:blip r:embed="rId5"/>
          <a:stretch>
            <a:fillRect/>
          </a:stretch>
        </p:blipFill>
        <p:spPr>
          <a:xfrm>
            <a:off x="2997202" y="1613754"/>
            <a:ext cx="2728279" cy="3856765"/>
          </a:xfrm>
          <a:prstGeom prst="rect">
            <a:avLst/>
          </a:prstGeom>
          <a:ln>
            <a:solidFill>
              <a:schemeClr val="tx1"/>
            </a:solidFill>
          </a:ln>
        </p:spPr>
      </p:pic>
      <p:pic>
        <p:nvPicPr>
          <p:cNvPr id="10" name="Picture 9">
            <a:extLst>
              <a:ext uri="{FF2B5EF4-FFF2-40B4-BE49-F238E27FC236}">
                <a16:creationId xmlns:a16="http://schemas.microsoft.com/office/drawing/2014/main" id="{AF29ACF6-BF14-5380-069C-FFA4BB1F8EF1}"/>
              </a:ext>
            </a:extLst>
          </p:cNvPr>
          <p:cNvPicPr>
            <a:picLocks noChangeAspect="1"/>
          </p:cNvPicPr>
          <p:nvPr/>
        </p:nvPicPr>
        <p:blipFill>
          <a:blip r:embed="rId6"/>
          <a:stretch>
            <a:fillRect/>
          </a:stretch>
        </p:blipFill>
        <p:spPr>
          <a:xfrm>
            <a:off x="203201" y="1598962"/>
            <a:ext cx="2726269" cy="3860556"/>
          </a:xfrm>
          <a:prstGeom prst="rect">
            <a:avLst/>
          </a:prstGeom>
          <a:ln>
            <a:solidFill>
              <a:schemeClr val="tx1"/>
            </a:solidFill>
          </a:ln>
        </p:spPr>
      </p:pic>
    </p:spTree>
    <p:extLst>
      <p:ext uri="{BB962C8B-B14F-4D97-AF65-F5344CB8AC3E}">
        <p14:creationId xmlns:p14="http://schemas.microsoft.com/office/powerpoint/2010/main" val="1717169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A9E6A5-A165-2592-CB42-0D82F129C045}"/>
              </a:ext>
            </a:extLst>
          </p:cNvPr>
          <p:cNvSpPr>
            <a:spLocks noGrp="1"/>
          </p:cNvSpPr>
          <p:nvPr>
            <p:ph type="title"/>
          </p:nvPr>
        </p:nvSpPr>
        <p:spPr/>
        <p:txBody>
          <a:bodyPr/>
          <a:lstStyle/>
          <a:p>
            <a:r>
              <a:rPr lang="en-GB" dirty="0">
                <a:latin typeface="Century Gothic" panose="020B0502020202020204" pitchFamily="34" charset="0"/>
              </a:rPr>
              <a:t>Answers</a:t>
            </a:r>
          </a:p>
        </p:txBody>
      </p:sp>
      <p:sp>
        <p:nvSpPr>
          <p:cNvPr id="5" name="TextBox 4">
            <a:extLst>
              <a:ext uri="{FF2B5EF4-FFF2-40B4-BE49-F238E27FC236}">
                <a16:creationId xmlns:a16="http://schemas.microsoft.com/office/drawing/2014/main" id="{7478B249-4754-6B1B-74D9-7A42264364A2}"/>
              </a:ext>
            </a:extLst>
          </p:cNvPr>
          <p:cNvSpPr txBox="1"/>
          <p:nvPr/>
        </p:nvSpPr>
        <p:spPr>
          <a:xfrm>
            <a:off x="440406" y="905618"/>
            <a:ext cx="8703593" cy="461665"/>
          </a:xfrm>
          <a:prstGeom prst="rect">
            <a:avLst/>
          </a:prstGeom>
          <a:noFill/>
        </p:spPr>
        <p:txBody>
          <a:bodyPr wrap="square">
            <a:spAutoFit/>
          </a:bodyPr>
          <a:lstStyle/>
          <a:p>
            <a:r>
              <a:rPr lang="en-US" sz="2400" b="1" dirty="0">
                <a:solidFill>
                  <a:schemeClr val="accent1"/>
                </a:solidFill>
                <a:latin typeface="Century Gothic" panose="020B0502020202020204" pitchFamily="34" charset="0"/>
              </a:rPr>
              <a:t>1. B - COO</a:t>
            </a:r>
            <a:endParaRPr lang="en-US" sz="2400" b="1" baseline="-25000" dirty="0">
              <a:solidFill>
                <a:schemeClr val="accent1"/>
              </a:solidFill>
              <a:latin typeface="Century Gothic" panose="020B0502020202020204" pitchFamily="34" charset="0"/>
            </a:endParaRPr>
          </a:p>
        </p:txBody>
      </p:sp>
      <p:sp>
        <p:nvSpPr>
          <p:cNvPr id="3" name="TextBox 2">
            <a:extLst>
              <a:ext uri="{FF2B5EF4-FFF2-40B4-BE49-F238E27FC236}">
                <a16:creationId xmlns:a16="http://schemas.microsoft.com/office/drawing/2014/main" id="{8170F7B5-87E8-C925-9F19-8E263C9489F0}"/>
              </a:ext>
            </a:extLst>
          </p:cNvPr>
          <p:cNvSpPr txBox="1"/>
          <p:nvPr/>
        </p:nvSpPr>
        <p:spPr>
          <a:xfrm>
            <a:off x="449370" y="1452465"/>
            <a:ext cx="8336041" cy="461665"/>
          </a:xfrm>
          <a:prstGeom prst="rect">
            <a:avLst/>
          </a:prstGeom>
          <a:noFill/>
        </p:spPr>
        <p:txBody>
          <a:bodyPr wrap="square">
            <a:spAutoFit/>
          </a:bodyPr>
          <a:lstStyle/>
          <a:p>
            <a:r>
              <a:rPr lang="en-US" sz="2400" b="1" dirty="0">
                <a:solidFill>
                  <a:schemeClr val="accent1"/>
                </a:solidFill>
                <a:latin typeface="Century Gothic" panose="020B0502020202020204" pitchFamily="34" charset="0"/>
              </a:rPr>
              <a:t>2. C - Water</a:t>
            </a:r>
            <a:endParaRPr lang="en-US" sz="2400" b="1" baseline="-25000" dirty="0">
              <a:solidFill>
                <a:schemeClr val="accent1"/>
              </a:solidFill>
              <a:latin typeface="Century Gothic" panose="020B0502020202020204" pitchFamily="34" charset="0"/>
            </a:endParaRPr>
          </a:p>
        </p:txBody>
      </p:sp>
      <p:sp>
        <p:nvSpPr>
          <p:cNvPr id="6" name="TextBox 5">
            <a:extLst>
              <a:ext uri="{FF2B5EF4-FFF2-40B4-BE49-F238E27FC236}">
                <a16:creationId xmlns:a16="http://schemas.microsoft.com/office/drawing/2014/main" id="{40FC26C0-8491-B90D-BE89-1C398B85A1D3}"/>
              </a:ext>
            </a:extLst>
          </p:cNvPr>
          <p:cNvSpPr txBox="1"/>
          <p:nvPr/>
        </p:nvSpPr>
        <p:spPr>
          <a:xfrm>
            <a:off x="454286" y="2076814"/>
            <a:ext cx="8336041" cy="461665"/>
          </a:xfrm>
          <a:prstGeom prst="rect">
            <a:avLst/>
          </a:prstGeom>
          <a:noFill/>
        </p:spPr>
        <p:txBody>
          <a:bodyPr wrap="square">
            <a:spAutoFit/>
          </a:bodyPr>
          <a:lstStyle/>
          <a:p>
            <a:r>
              <a:rPr lang="en-US" sz="2400" b="1" dirty="0">
                <a:solidFill>
                  <a:schemeClr val="accent1"/>
                </a:solidFill>
                <a:latin typeface="Century Gothic" panose="020B0502020202020204" pitchFamily="34" charset="0"/>
              </a:rPr>
              <a:t>3. Alcohol + carboxylic acid </a:t>
            </a:r>
            <a:r>
              <a:rPr lang="en-US" sz="2400" b="1" dirty="0">
                <a:solidFill>
                  <a:schemeClr val="accent1"/>
                </a:solidFill>
                <a:latin typeface="Century Gothic" panose="020B0502020202020204" pitchFamily="34" charset="0"/>
                <a:sym typeface="Wingdings" pitchFamily="2" charset="2"/>
              </a:rPr>
              <a:t> ester + water</a:t>
            </a:r>
            <a:endParaRPr lang="en-US" sz="2400" b="1" baseline="-25000" dirty="0">
              <a:solidFill>
                <a:schemeClr val="accent1"/>
              </a:solidFill>
              <a:latin typeface="Century Gothic" panose="020B0502020202020204" pitchFamily="34" charset="0"/>
            </a:endParaRPr>
          </a:p>
        </p:txBody>
      </p:sp>
      <p:sp>
        <p:nvSpPr>
          <p:cNvPr id="7" name="TextBox 6">
            <a:extLst>
              <a:ext uri="{FF2B5EF4-FFF2-40B4-BE49-F238E27FC236}">
                <a16:creationId xmlns:a16="http://schemas.microsoft.com/office/drawing/2014/main" id="{89B2B020-E93C-B6A7-C77A-1D2C23E5C88A}"/>
              </a:ext>
            </a:extLst>
          </p:cNvPr>
          <p:cNvSpPr txBox="1"/>
          <p:nvPr/>
        </p:nvSpPr>
        <p:spPr>
          <a:xfrm>
            <a:off x="454286" y="2755239"/>
            <a:ext cx="8336041" cy="461665"/>
          </a:xfrm>
          <a:prstGeom prst="rect">
            <a:avLst/>
          </a:prstGeom>
          <a:noFill/>
        </p:spPr>
        <p:txBody>
          <a:bodyPr wrap="square">
            <a:spAutoFit/>
          </a:bodyPr>
          <a:lstStyle/>
          <a:p>
            <a:r>
              <a:rPr lang="en-US" sz="2400" b="1" dirty="0">
                <a:solidFill>
                  <a:schemeClr val="accent1"/>
                </a:solidFill>
                <a:latin typeface="Century Gothic" panose="020B0502020202020204" pitchFamily="34" charset="0"/>
              </a:rPr>
              <a:t>4. C - Ethyl ethanoate</a:t>
            </a:r>
            <a:endParaRPr lang="en-US" sz="2400" b="1" baseline="-25000" dirty="0">
              <a:solidFill>
                <a:schemeClr val="accent1"/>
              </a:solidFill>
              <a:latin typeface="Century Gothic" panose="020B0502020202020204" pitchFamily="34" charset="0"/>
            </a:endParaRPr>
          </a:p>
        </p:txBody>
      </p:sp>
      <p:sp>
        <p:nvSpPr>
          <p:cNvPr id="10" name="TextBox 9">
            <a:extLst>
              <a:ext uri="{FF2B5EF4-FFF2-40B4-BE49-F238E27FC236}">
                <a16:creationId xmlns:a16="http://schemas.microsoft.com/office/drawing/2014/main" id="{F7A80A29-0E77-AD97-499D-0F3496653003}"/>
              </a:ext>
            </a:extLst>
          </p:cNvPr>
          <p:cNvSpPr txBox="1"/>
          <p:nvPr/>
        </p:nvSpPr>
        <p:spPr>
          <a:xfrm>
            <a:off x="483783" y="3404168"/>
            <a:ext cx="8336041" cy="461665"/>
          </a:xfrm>
          <a:prstGeom prst="rect">
            <a:avLst/>
          </a:prstGeom>
          <a:noFill/>
        </p:spPr>
        <p:txBody>
          <a:bodyPr wrap="square">
            <a:spAutoFit/>
          </a:bodyPr>
          <a:lstStyle/>
          <a:p>
            <a:r>
              <a:rPr lang="en-US" sz="2400" b="1" dirty="0">
                <a:solidFill>
                  <a:schemeClr val="accent1"/>
                </a:solidFill>
                <a:latin typeface="Century Gothic" panose="020B0502020202020204" pitchFamily="34" charset="0"/>
              </a:rPr>
              <a:t>5. In scented products or as a solvent</a:t>
            </a:r>
            <a:endParaRPr lang="en-US" sz="2400" b="1" baseline="-25000" dirty="0">
              <a:solidFill>
                <a:schemeClr val="accent1"/>
              </a:solidFill>
              <a:latin typeface="Century Gothic" panose="020B0502020202020204" pitchFamily="34" charset="0"/>
            </a:endParaRPr>
          </a:p>
        </p:txBody>
      </p:sp>
    </p:spTree>
    <p:extLst>
      <p:ext uri="{BB962C8B-B14F-4D97-AF65-F5344CB8AC3E}">
        <p14:creationId xmlns:p14="http://schemas.microsoft.com/office/powerpoint/2010/main" val="1337024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3" grpId="0"/>
      <p:bldP spid="6" grpId="0"/>
      <p:bldP spid="7" grpId="0"/>
      <p:bldP spid="10"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3" name="Google Shape;100;p1">
            <a:extLst>
              <a:ext uri="{FF2B5EF4-FFF2-40B4-BE49-F238E27FC236}">
                <a16:creationId xmlns:a16="http://schemas.microsoft.com/office/drawing/2014/main" id="{83F108E7-A399-1280-E087-5AC491259837}"/>
              </a:ext>
            </a:extLst>
          </p:cNvPr>
          <p:cNvSpPr txBox="1"/>
          <p:nvPr/>
        </p:nvSpPr>
        <p:spPr>
          <a:xfrm>
            <a:off x="408352" y="183697"/>
            <a:ext cx="11254913" cy="510905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u="sng" dirty="0">
                <a:solidFill>
                  <a:schemeClr val="dk1"/>
                </a:solidFill>
                <a:latin typeface="Century Gothic"/>
                <a:ea typeface="Century Gothic"/>
                <a:cs typeface="Century Gothic"/>
                <a:sym typeface="Century Gothic"/>
              </a:rPr>
              <a:t>Taking it Further: Esters</a:t>
            </a:r>
            <a:endParaRPr lang="en-GB" sz="2400" b="1" i="0" u="sng" strike="noStrike" cap="none" dirty="0">
              <a:solidFill>
                <a:schemeClr val="dk1"/>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2400"/>
              <a:buFont typeface="Arial"/>
              <a:buNone/>
            </a:pPr>
            <a:endParaRPr lang="en-GB" sz="2400" b="1" dirty="0">
              <a:solidFill>
                <a:schemeClr val="dk1"/>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2400"/>
              <a:buFont typeface="Arial"/>
              <a:buNone/>
            </a:pPr>
            <a:r>
              <a:rPr lang="en-GB" sz="2400" b="1" i="0" u="none" strike="noStrike" cap="none" dirty="0">
                <a:solidFill>
                  <a:schemeClr val="dk1"/>
                </a:solidFill>
                <a:latin typeface="Century Gothic"/>
                <a:ea typeface="Century Gothic"/>
                <a:cs typeface="Century Gothic"/>
                <a:sym typeface="Century Gothic"/>
              </a:rPr>
              <a:t>Answer the questions below.</a:t>
            </a:r>
          </a:p>
          <a:p>
            <a:pPr marL="0" marR="0" lvl="0" indent="0" algn="l" rtl="0">
              <a:lnSpc>
                <a:spcPct val="100000"/>
              </a:lnSpc>
              <a:spcBef>
                <a:spcPts val="0"/>
              </a:spcBef>
              <a:spcAft>
                <a:spcPts val="0"/>
              </a:spcAft>
              <a:buClr>
                <a:srgbClr val="000000"/>
              </a:buClr>
              <a:buSzPts val="2400"/>
              <a:buFont typeface="Arial"/>
              <a:buNone/>
            </a:pPr>
            <a:endParaRPr sz="1400" b="0" i="0" u="none" strike="noStrike" cap="none" dirty="0">
              <a:solidFill>
                <a:srgbClr val="000000"/>
              </a:solidFill>
              <a:latin typeface="Arial"/>
              <a:ea typeface="Arial"/>
              <a:cs typeface="Arial"/>
              <a:sym typeface="Arial"/>
            </a:endParaRPr>
          </a:p>
          <a:p>
            <a:pPr marL="457200" marR="0" lvl="0" indent="-457200" algn="l" rtl="0">
              <a:lnSpc>
                <a:spcPct val="100000"/>
              </a:lnSpc>
              <a:spcBef>
                <a:spcPts val="0"/>
              </a:spcBef>
              <a:spcAft>
                <a:spcPts val="0"/>
              </a:spcAft>
              <a:buClr>
                <a:schemeClr val="dk1"/>
              </a:buClr>
              <a:buSzPts val="2400"/>
              <a:buAutoNum type="arabicPeriod"/>
            </a:pPr>
            <a:r>
              <a:rPr lang="en-GB" sz="2400" dirty="0">
                <a:solidFill>
                  <a:schemeClr val="dk1"/>
                </a:solidFill>
                <a:latin typeface="Century Gothic"/>
                <a:ea typeface="Century Gothic"/>
                <a:cs typeface="Century Gothic"/>
                <a:sym typeface="Century Gothic"/>
              </a:rPr>
              <a:t>Name the functional group found in carboxylic acids. </a:t>
            </a:r>
          </a:p>
          <a:p>
            <a:pPr marL="457200" marR="0" lvl="0" indent="-457200" algn="l" rtl="0">
              <a:lnSpc>
                <a:spcPct val="100000"/>
              </a:lnSpc>
              <a:spcBef>
                <a:spcPts val="0"/>
              </a:spcBef>
              <a:spcAft>
                <a:spcPts val="0"/>
              </a:spcAft>
              <a:buClr>
                <a:schemeClr val="dk1"/>
              </a:buClr>
              <a:buSzPts val="2400"/>
              <a:buAutoNum type="arabicPeriod"/>
            </a:pPr>
            <a:endParaRPr lang="en-GB" sz="2400" dirty="0">
              <a:solidFill>
                <a:schemeClr val="dk1"/>
              </a:solidFill>
              <a:latin typeface="Century Gothic"/>
              <a:ea typeface="Century Gothic"/>
              <a:cs typeface="Century Gothic"/>
              <a:sym typeface="Century Gothic"/>
            </a:endParaRPr>
          </a:p>
          <a:p>
            <a:pPr marL="457200" marR="0" lvl="0" indent="-457200" algn="l" rtl="0">
              <a:lnSpc>
                <a:spcPct val="100000"/>
              </a:lnSpc>
              <a:spcBef>
                <a:spcPts val="0"/>
              </a:spcBef>
              <a:spcAft>
                <a:spcPts val="0"/>
              </a:spcAft>
              <a:buClr>
                <a:schemeClr val="dk1"/>
              </a:buClr>
              <a:buSzPts val="2400"/>
              <a:buAutoNum type="arabicPeriod"/>
            </a:pPr>
            <a:r>
              <a:rPr lang="en-GB" sz="2400" dirty="0">
                <a:solidFill>
                  <a:schemeClr val="dk1"/>
                </a:solidFill>
                <a:latin typeface="Century Gothic"/>
                <a:ea typeface="Century Gothic"/>
                <a:cs typeface="Century Gothic"/>
                <a:sym typeface="Century Gothic"/>
              </a:rPr>
              <a:t>State the chemical formula of methanoic acid.</a:t>
            </a:r>
          </a:p>
          <a:p>
            <a:pPr marL="457200" marR="0" lvl="0" indent="-457200" algn="l" rtl="0">
              <a:lnSpc>
                <a:spcPct val="100000"/>
              </a:lnSpc>
              <a:spcBef>
                <a:spcPts val="0"/>
              </a:spcBef>
              <a:spcAft>
                <a:spcPts val="0"/>
              </a:spcAft>
              <a:buClr>
                <a:schemeClr val="dk1"/>
              </a:buClr>
              <a:buSzPts val="2400"/>
              <a:buAutoNum type="arabicPeriod"/>
            </a:pPr>
            <a:endParaRPr lang="en-GB" sz="2400" dirty="0">
              <a:solidFill>
                <a:schemeClr val="dk1"/>
              </a:solidFill>
              <a:latin typeface="Century Gothic"/>
              <a:ea typeface="Century Gothic"/>
              <a:cs typeface="Century Gothic"/>
              <a:sym typeface="Century Gothic"/>
            </a:endParaRPr>
          </a:p>
          <a:p>
            <a:pPr marL="457200" marR="0" lvl="0" indent="-457200" algn="l" rtl="0">
              <a:lnSpc>
                <a:spcPct val="100000"/>
              </a:lnSpc>
              <a:spcBef>
                <a:spcPts val="0"/>
              </a:spcBef>
              <a:spcAft>
                <a:spcPts val="0"/>
              </a:spcAft>
              <a:buClr>
                <a:schemeClr val="dk1"/>
              </a:buClr>
              <a:buSzPts val="2400"/>
              <a:buAutoNum type="arabicPeriod"/>
            </a:pPr>
            <a:r>
              <a:rPr lang="en-GB" sz="2400" dirty="0">
                <a:solidFill>
                  <a:schemeClr val="dk1"/>
                </a:solidFill>
                <a:latin typeface="Century Gothic"/>
                <a:ea typeface="Century Gothic"/>
                <a:cs typeface="Century Gothic"/>
                <a:sym typeface="Century Gothic"/>
              </a:rPr>
              <a:t>Name the homologous series that contain a C=C double bond.</a:t>
            </a:r>
          </a:p>
          <a:p>
            <a:pPr marL="457200" marR="0" lvl="0" indent="-457200" algn="l" rtl="0">
              <a:lnSpc>
                <a:spcPct val="100000"/>
              </a:lnSpc>
              <a:spcBef>
                <a:spcPts val="0"/>
              </a:spcBef>
              <a:spcAft>
                <a:spcPts val="0"/>
              </a:spcAft>
              <a:buClr>
                <a:schemeClr val="dk1"/>
              </a:buClr>
              <a:buSzPts val="2400"/>
              <a:buAutoNum type="arabicPeriod"/>
            </a:pPr>
            <a:endParaRPr lang="en-GB" sz="2400" dirty="0">
              <a:solidFill>
                <a:schemeClr val="dk1"/>
              </a:solidFill>
              <a:latin typeface="Century Gothic"/>
              <a:ea typeface="Century Gothic"/>
              <a:cs typeface="Century Gothic"/>
              <a:sym typeface="Century Gothic"/>
            </a:endParaRPr>
          </a:p>
          <a:p>
            <a:pPr marL="457200" marR="0" lvl="0" indent="-457200" algn="l" rtl="0">
              <a:lnSpc>
                <a:spcPct val="100000"/>
              </a:lnSpc>
              <a:spcBef>
                <a:spcPts val="0"/>
              </a:spcBef>
              <a:spcAft>
                <a:spcPts val="0"/>
              </a:spcAft>
              <a:buClr>
                <a:schemeClr val="dk1"/>
              </a:buClr>
              <a:buSzPts val="2400"/>
              <a:buAutoNum type="arabicPeriod"/>
            </a:pPr>
            <a:r>
              <a:rPr lang="en-GB" sz="2400" dirty="0">
                <a:solidFill>
                  <a:schemeClr val="dk1"/>
                </a:solidFill>
                <a:latin typeface="Century Gothic"/>
                <a:ea typeface="Century Gothic"/>
                <a:cs typeface="Century Gothic"/>
                <a:sym typeface="Century Gothic"/>
              </a:rPr>
              <a:t>Name the alcohol that contains two carbon atoms.</a:t>
            </a:r>
          </a:p>
          <a:p>
            <a:pPr marL="457200" indent="-457200">
              <a:buClr>
                <a:schemeClr val="dk1"/>
              </a:buClr>
              <a:buSzPts val="2400"/>
              <a:buFontTx/>
              <a:buAutoNum type="arabicPeriod"/>
            </a:pPr>
            <a:endParaRPr lang="en-GB" sz="2400" dirty="0">
              <a:solidFill>
                <a:schemeClr val="dk1"/>
              </a:solidFill>
              <a:latin typeface="Century Gothic"/>
              <a:ea typeface="Century Gothic"/>
              <a:cs typeface="Century Gothic"/>
              <a:sym typeface="Century Gothic"/>
            </a:endParaRPr>
          </a:p>
          <a:p>
            <a:pPr marL="457200" indent="-457200">
              <a:buClr>
                <a:schemeClr val="dk1"/>
              </a:buClr>
              <a:buSzPts val="2400"/>
              <a:buFontTx/>
              <a:buAutoNum type="arabicPeriod"/>
            </a:pPr>
            <a:r>
              <a:rPr lang="en-GB" sz="2400" dirty="0">
                <a:solidFill>
                  <a:schemeClr val="dk1"/>
                </a:solidFill>
                <a:latin typeface="Century Gothic"/>
                <a:ea typeface="Century Gothic"/>
                <a:cs typeface="Century Gothic"/>
                <a:sym typeface="Century Gothic"/>
              </a:rPr>
              <a:t>Give a use of ethanol.</a:t>
            </a:r>
          </a:p>
          <a:p>
            <a:pPr marR="0" lvl="0" algn="l" rtl="0">
              <a:lnSpc>
                <a:spcPct val="100000"/>
              </a:lnSpc>
              <a:spcBef>
                <a:spcPts val="0"/>
              </a:spcBef>
              <a:spcAft>
                <a:spcPts val="0"/>
              </a:spcAft>
              <a:buClr>
                <a:schemeClr val="dk1"/>
              </a:buClr>
              <a:buSzPts val="2400"/>
            </a:pPr>
            <a:endParaRPr lang="en-GB" sz="2400" dirty="0">
              <a:solidFill>
                <a:schemeClr val="dk1"/>
              </a:solidFill>
              <a:latin typeface="Century Gothic"/>
              <a:ea typeface="Century Gothic"/>
              <a:cs typeface="Century Gothic"/>
              <a:sym typeface="Century Gothic"/>
            </a:endParaRPr>
          </a:p>
        </p:txBody>
      </p:sp>
      <p:sp>
        <p:nvSpPr>
          <p:cNvPr id="4" name="Google Shape;102;p1">
            <a:extLst>
              <a:ext uri="{FF2B5EF4-FFF2-40B4-BE49-F238E27FC236}">
                <a16:creationId xmlns:a16="http://schemas.microsoft.com/office/drawing/2014/main" id="{D0C6CD21-7393-4402-F65D-94B93D109BFA}"/>
              </a:ext>
            </a:extLst>
          </p:cNvPr>
          <p:cNvSpPr txBox="1"/>
          <p:nvPr/>
        </p:nvSpPr>
        <p:spPr>
          <a:xfrm>
            <a:off x="905302" y="1866884"/>
            <a:ext cx="9738314"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dirty="0">
                <a:solidFill>
                  <a:schemeClr val="accent1"/>
                </a:solidFill>
                <a:latin typeface="Century Gothic" panose="020B0502020202020204" pitchFamily="34" charset="0"/>
                <a:ea typeface="Arial"/>
                <a:cs typeface="Arial"/>
                <a:sym typeface="Arial"/>
              </a:rPr>
              <a:t>Carboxyl group</a:t>
            </a:r>
            <a:endParaRPr sz="2400" b="1" u="none" strike="noStrike" cap="none" baseline="-25000" dirty="0">
              <a:solidFill>
                <a:schemeClr val="accent1"/>
              </a:solidFill>
              <a:latin typeface="Century Gothic" panose="020B0502020202020204" pitchFamily="34" charset="0"/>
              <a:ea typeface="Arial"/>
              <a:cs typeface="Arial"/>
              <a:sym typeface="Arial"/>
            </a:endParaRPr>
          </a:p>
        </p:txBody>
      </p:sp>
      <p:sp>
        <p:nvSpPr>
          <p:cNvPr id="5" name="Google Shape;103;p1">
            <a:extLst>
              <a:ext uri="{FF2B5EF4-FFF2-40B4-BE49-F238E27FC236}">
                <a16:creationId xmlns:a16="http://schemas.microsoft.com/office/drawing/2014/main" id="{5D871398-990A-B287-C190-00BAE22FD051}"/>
              </a:ext>
            </a:extLst>
          </p:cNvPr>
          <p:cNvSpPr txBox="1"/>
          <p:nvPr/>
        </p:nvSpPr>
        <p:spPr>
          <a:xfrm>
            <a:off x="923522" y="2584037"/>
            <a:ext cx="10608731"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dirty="0">
                <a:solidFill>
                  <a:schemeClr val="accent1"/>
                </a:solidFill>
                <a:latin typeface="Century Gothic"/>
                <a:ea typeface="Arial"/>
                <a:cs typeface="Arial"/>
                <a:sym typeface="Century Gothic"/>
              </a:rPr>
              <a:t>COOH</a:t>
            </a:r>
            <a:endParaRPr sz="2400" b="1" i="0" u="none" strike="noStrike" cap="none" baseline="-25000" dirty="0">
              <a:solidFill>
                <a:schemeClr val="accent1"/>
              </a:solidFill>
              <a:latin typeface="Arial"/>
              <a:ea typeface="Arial"/>
              <a:cs typeface="Arial"/>
              <a:sym typeface="Arial"/>
            </a:endParaRPr>
          </a:p>
        </p:txBody>
      </p:sp>
      <p:sp>
        <p:nvSpPr>
          <p:cNvPr id="6" name="Google Shape;103;p1">
            <a:extLst>
              <a:ext uri="{FF2B5EF4-FFF2-40B4-BE49-F238E27FC236}">
                <a16:creationId xmlns:a16="http://schemas.microsoft.com/office/drawing/2014/main" id="{7B4CFA2B-86E1-2180-7C8D-F78C682B238C}"/>
              </a:ext>
            </a:extLst>
          </p:cNvPr>
          <p:cNvSpPr txBox="1"/>
          <p:nvPr/>
        </p:nvSpPr>
        <p:spPr>
          <a:xfrm>
            <a:off x="859563" y="3302056"/>
            <a:ext cx="10584134"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i="0" u="none" strike="noStrike" cap="none" dirty="0">
                <a:solidFill>
                  <a:schemeClr val="accent1"/>
                </a:solidFill>
                <a:latin typeface="Century Gothic" panose="020B0502020202020204" pitchFamily="34" charset="0"/>
                <a:ea typeface="Arial"/>
                <a:cs typeface="Arial"/>
                <a:sym typeface="Arial"/>
              </a:rPr>
              <a:t>Alkenes</a:t>
            </a:r>
            <a:endParaRPr sz="2400" b="1" i="0" u="none" strike="noStrike" cap="none" dirty="0">
              <a:solidFill>
                <a:schemeClr val="accent1"/>
              </a:solidFill>
              <a:latin typeface="Century Gothic" panose="020B0502020202020204" pitchFamily="34" charset="0"/>
              <a:ea typeface="Arial"/>
              <a:cs typeface="Arial"/>
              <a:sym typeface="Arial"/>
            </a:endParaRPr>
          </a:p>
        </p:txBody>
      </p:sp>
      <p:sp>
        <p:nvSpPr>
          <p:cNvPr id="8" name="Google Shape;103;p1">
            <a:extLst>
              <a:ext uri="{FF2B5EF4-FFF2-40B4-BE49-F238E27FC236}">
                <a16:creationId xmlns:a16="http://schemas.microsoft.com/office/drawing/2014/main" id="{B9DDC82B-5728-E0DD-04AF-1FEA3152939A}"/>
              </a:ext>
            </a:extLst>
          </p:cNvPr>
          <p:cNvSpPr txBox="1"/>
          <p:nvPr/>
        </p:nvSpPr>
        <p:spPr>
          <a:xfrm>
            <a:off x="895401" y="4021100"/>
            <a:ext cx="1390599"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dirty="0">
                <a:solidFill>
                  <a:schemeClr val="accent1"/>
                </a:solidFill>
                <a:latin typeface="Century Gothic"/>
                <a:ea typeface="Arial"/>
                <a:cs typeface="Arial"/>
                <a:sym typeface="Century Gothic"/>
              </a:rPr>
              <a:t>Ethanol</a:t>
            </a:r>
            <a:endParaRPr sz="2400" b="1" i="0" u="none" strike="noStrike" cap="none" baseline="-25000" dirty="0">
              <a:solidFill>
                <a:schemeClr val="accent1"/>
              </a:solidFill>
              <a:latin typeface="Arial"/>
              <a:ea typeface="Arial"/>
              <a:cs typeface="Arial"/>
              <a:sym typeface="Arial"/>
            </a:endParaRPr>
          </a:p>
        </p:txBody>
      </p:sp>
      <p:pic>
        <p:nvPicPr>
          <p:cNvPr id="9" name="Picture 8" descr="Icon&#10;&#10;Description automatically generated">
            <a:extLst>
              <a:ext uri="{FF2B5EF4-FFF2-40B4-BE49-F238E27FC236}">
                <a16:creationId xmlns:a16="http://schemas.microsoft.com/office/drawing/2014/main" id="{0208B323-42DC-0AB0-D213-784BC57CEF46}"/>
              </a:ext>
            </a:extLst>
          </p:cNvPr>
          <p:cNvPicPr>
            <a:picLocks noChangeAspect="1"/>
          </p:cNvPicPr>
          <p:nvPr/>
        </p:nvPicPr>
        <p:blipFill>
          <a:blip r:embed="rId3">
            <a:clrChange>
              <a:clrFrom>
                <a:srgbClr val="FEFEFE"/>
              </a:clrFrom>
              <a:clrTo>
                <a:srgbClr val="FEFEFE">
                  <a:alpha val="0"/>
                </a:srgbClr>
              </a:clrTo>
            </a:clrChange>
          </a:blip>
          <a:stretch>
            <a:fillRect/>
          </a:stretch>
        </p:blipFill>
        <p:spPr>
          <a:xfrm>
            <a:off x="10680335" y="5513946"/>
            <a:ext cx="707013" cy="1175908"/>
          </a:xfrm>
          <a:prstGeom prst="rect">
            <a:avLst/>
          </a:prstGeom>
        </p:spPr>
      </p:pic>
      <p:sp>
        <p:nvSpPr>
          <p:cNvPr id="2" name="TextBox 1">
            <a:extLst>
              <a:ext uri="{FF2B5EF4-FFF2-40B4-BE49-F238E27FC236}">
                <a16:creationId xmlns:a16="http://schemas.microsoft.com/office/drawing/2014/main" id="{148E4811-D173-7C11-57E0-B76E01B55695}"/>
              </a:ext>
            </a:extLst>
          </p:cNvPr>
          <p:cNvSpPr txBox="1"/>
          <p:nvPr/>
        </p:nvSpPr>
        <p:spPr>
          <a:xfrm>
            <a:off x="867031" y="4789519"/>
            <a:ext cx="8511390" cy="461665"/>
          </a:xfrm>
          <a:prstGeom prst="rect">
            <a:avLst/>
          </a:prstGeom>
          <a:noFill/>
        </p:spPr>
        <p:txBody>
          <a:bodyPr wrap="square" rtlCol="0">
            <a:spAutoFit/>
          </a:bodyPr>
          <a:lstStyle/>
          <a:p>
            <a:r>
              <a:rPr lang="en-GB" sz="2400" b="1" dirty="0">
                <a:solidFill>
                  <a:schemeClr val="accent1"/>
                </a:solidFill>
                <a:latin typeface="Century Gothic" panose="020B0502020202020204" pitchFamily="34" charset="0"/>
              </a:rPr>
              <a:t>In alcoholic drinks, as a fuel or a solvent</a:t>
            </a:r>
          </a:p>
        </p:txBody>
      </p:sp>
    </p:spTree>
    <p:extLst>
      <p:ext uri="{BB962C8B-B14F-4D97-AF65-F5344CB8AC3E}">
        <p14:creationId xmlns:p14="http://schemas.microsoft.com/office/powerpoint/2010/main" val="2998874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005994-94CB-F7DC-FD69-0C7B01D38C06}"/>
              </a:ext>
            </a:extLst>
          </p:cNvPr>
          <p:cNvSpPr>
            <a:spLocks noGrp="1"/>
          </p:cNvSpPr>
          <p:nvPr>
            <p:ph type="title"/>
          </p:nvPr>
        </p:nvSpPr>
        <p:spPr/>
        <p:txBody>
          <a:bodyPr/>
          <a:lstStyle/>
          <a:p>
            <a:r>
              <a:rPr lang="en-GB" dirty="0">
                <a:latin typeface="Century Gothic" panose="020B0502020202020204" pitchFamily="34" charset="0"/>
              </a:rPr>
              <a:t>Answers</a:t>
            </a:r>
          </a:p>
        </p:txBody>
      </p:sp>
      <p:sp>
        <p:nvSpPr>
          <p:cNvPr id="3" name="TextBox 2">
            <a:extLst>
              <a:ext uri="{FF2B5EF4-FFF2-40B4-BE49-F238E27FC236}">
                <a16:creationId xmlns:a16="http://schemas.microsoft.com/office/drawing/2014/main" id="{C4C0D991-A7ED-A011-EF58-95D3C231D5C2}"/>
              </a:ext>
            </a:extLst>
          </p:cNvPr>
          <p:cNvSpPr txBox="1"/>
          <p:nvPr/>
        </p:nvSpPr>
        <p:spPr>
          <a:xfrm>
            <a:off x="449370" y="921523"/>
            <a:ext cx="2411817" cy="464825"/>
          </a:xfrm>
          <a:prstGeom prst="rect">
            <a:avLst/>
          </a:prstGeom>
          <a:noFill/>
        </p:spPr>
        <p:txBody>
          <a:bodyPr wrap="square">
            <a:spAutoFit/>
          </a:bodyPr>
          <a:lstStyle/>
          <a:p>
            <a:r>
              <a:rPr lang="en-US" sz="2400" b="1" dirty="0">
                <a:solidFill>
                  <a:schemeClr val="accent1"/>
                </a:solidFill>
                <a:latin typeface="Century Gothic" panose="020B0502020202020204" pitchFamily="34" charset="0"/>
              </a:rPr>
              <a:t>6a. An ester</a:t>
            </a:r>
            <a:endParaRPr lang="en-US" sz="2400" b="1" baseline="-25000" dirty="0">
              <a:solidFill>
                <a:schemeClr val="accent1"/>
              </a:solidFill>
              <a:latin typeface="Century Gothic" panose="020B0502020202020204" pitchFamily="34" charset="0"/>
            </a:endParaRPr>
          </a:p>
        </p:txBody>
      </p:sp>
      <p:sp>
        <p:nvSpPr>
          <p:cNvPr id="4" name="TextBox 3">
            <a:extLst>
              <a:ext uri="{FF2B5EF4-FFF2-40B4-BE49-F238E27FC236}">
                <a16:creationId xmlns:a16="http://schemas.microsoft.com/office/drawing/2014/main" id="{C482B044-371E-9EFF-E7C4-31FC1DAE5C19}"/>
              </a:ext>
            </a:extLst>
          </p:cNvPr>
          <p:cNvSpPr txBox="1"/>
          <p:nvPr/>
        </p:nvSpPr>
        <p:spPr>
          <a:xfrm>
            <a:off x="454286" y="1427885"/>
            <a:ext cx="2411817" cy="464825"/>
          </a:xfrm>
          <a:prstGeom prst="rect">
            <a:avLst/>
          </a:prstGeom>
          <a:noFill/>
        </p:spPr>
        <p:txBody>
          <a:bodyPr wrap="square">
            <a:spAutoFit/>
          </a:bodyPr>
          <a:lstStyle/>
          <a:p>
            <a:r>
              <a:rPr lang="en-US" sz="2400" b="1" dirty="0">
                <a:solidFill>
                  <a:schemeClr val="accent1"/>
                </a:solidFill>
                <a:latin typeface="Century Gothic" panose="020B0502020202020204" pitchFamily="34" charset="0"/>
              </a:rPr>
              <a:t>6b. H</a:t>
            </a:r>
            <a:r>
              <a:rPr lang="en-US" sz="2400" b="1" baseline="-25000" dirty="0">
                <a:solidFill>
                  <a:schemeClr val="accent1"/>
                </a:solidFill>
                <a:latin typeface="Century Gothic" panose="020B0502020202020204" pitchFamily="34" charset="0"/>
              </a:rPr>
              <a:t>2</a:t>
            </a:r>
            <a:r>
              <a:rPr lang="en-US" sz="2400" b="1" dirty="0">
                <a:solidFill>
                  <a:schemeClr val="accent1"/>
                </a:solidFill>
                <a:latin typeface="Century Gothic" panose="020B0502020202020204" pitchFamily="34" charset="0"/>
              </a:rPr>
              <a:t>O</a:t>
            </a:r>
            <a:endParaRPr lang="en-US" sz="2400" b="1" baseline="-25000" dirty="0">
              <a:solidFill>
                <a:schemeClr val="accent1"/>
              </a:solidFill>
              <a:latin typeface="Century Gothic" panose="020B0502020202020204" pitchFamily="34" charset="0"/>
            </a:endParaRPr>
          </a:p>
        </p:txBody>
      </p:sp>
      <p:sp>
        <p:nvSpPr>
          <p:cNvPr id="5" name="TextBox 4">
            <a:extLst>
              <a:ext uri="{FF2B5EF4-FFF2-40B4-BE49-F238E27FC236}">
                <a16:creationId xmlns:a16="http://schemas.microsoft.com/office/drawing/2014/main" id="{E2D12A01-B30E-A74E-FEA0-80AAF95450E1}"/>
              </a:ext>
            </a:extLst>
          </p:cNvPr>
          <p:cNvSpPr txBox="1"/>
          <p:nvPr/>
        </p:nvSpPr>
        <p:spPr>
          <a:xfrm>
            <a:off x="483783" y="1988323"/>
            <a:ext cx="10931469" cy="830997"/>
          </a:xfrm>
          <a:prstGeom prst="rect">
            <a:avLst/>
          </a:prstGeom>
          <a:noFill/>
        </p:spPr>
        <p:txBody>
          <a:bodyPr wrap="square">
            <a:spAutoFit/>
          </a:bodyPr>
          <a:lstStyle/>
          <a:p>
            <a:r>
              <a:rPr lang="en-US" sz="2400" b="1" dirty="0">
                <a:solidFill>
                  <a:schemeClr val="accent1"/>
                </a:solidFill>
                <a:latin typeface="Century Gothic" panose="020B0502020202020204" pitchFamily="34" charset="0"/>
              </a:rPr>
              <a:t>6c. They have fruity/pleasant smells, are highly volatile and are useful as solvents</a:t>
            </a:r>
            <a:endParaRPr lang="en-US" sz="2400" b="1" baseline="-25000" dirty="0">
              <a:solidFill>
                <a:schemeClr val="accent1"/>
              </a:solidFill>
              <a:latin typeface="Century Gothic" panose="020B0502020202020204" pitchFamily="34" charset="0"/>
            </a:endParaRPr>
          </a:p>
        </p:txBody>
      </p:sp>
      <p:sp>
        <p:nvSpPr>
          <p:cNvPr id="6" name="TextBox 5">
            <a:extLst>
              <a:ext uri="{FF2B5EF4-FFF2-40B4-BE49-F238E27FC236}">
                <a16:creationId xmlns:a16="http://schemas.microsoft.com/office/drawing/2014/main" id="{E13BBFC3-5B2F-D93C-ECF4-884FFF7C0677}"/>
              </a:ext>
            </a:extLst>
          </p:cNvPr>
          <p:cNvSpPr txBox="1"/>
          <p:nvPr/>
        </p:nvSpPr>
        <p:spPr>
          <a:xfrm>
            <a:off x="513279" y="3345175"/>
            <a:ext cx="10076063" cy="461665"/>
          </a:xfrm>
          <a:prstGeom prst="rect">
            <a:avLst/>
          </a:prstGeom>
          <a:noFill/>
        </p:spPr>
        <p:txBody>
          <a:bodyPr wrap="square">
            <a:spAutoFit/>
          </a:bodyPr>
          <a:lstStyle/>
          <a:p>
            <a:r>
              <a:rPr lang="en-US" sz="2400" b="1" dirty="0">
                <a:solidFill>
                  <a:schemeClr val="accent1"/>
                </a:solidFill>
                <a:latin typeface="Century Gothic" panose="020B0502020202020204" pitchFamily="34" charset="0"/>
              </a:rPr>
              <a:t>7a. An acid that only partially ionises/dissociates in solution</a:t>
            </a:r>
            <a:endParaRPr lang="en-US" sz="2400" b="1" baseline="-25000" dirty="0">
              <a:solidFill>
                <a:schemeClr val="accent1"/>
              </a:solidFill>
              <a:latin typeface="Century Gothic" panose="020B0502020202020204" pitchFamily="34" charset="0"/>
            </a:endParaRPr>
          </a:p>
        </p:txBody>
      </p:sp>
      <p:sp>
        <p:nvSpPr>
          <p:cNvPr id="7" name="TextBox 6">
            <a:extLst>
              <a:ext uri="{FF2B5EF4-FFF2-40B4-BE49-F238E27FC236}">
                <a16:creationId xmlns:a16="http://schemas.microsoft.com/office/drawing/2014/main" id="{86F61A65-81F8-8020-7EBF-93F1467EC8CC}"/>
              </a:ext>
            </a:extLst>
          </p:cNvPr>
          <p:cNvSpPr txBox="1"/>
          <p:nvPr/>
        </p:nvSpPr>
        <p:spPr>
          <a:xfrm>
            <a:off x="542777" y="3817123"/>
            <a:ext cx="2411817" cy="464825"/>
          </a:xfrm>
          <a:prstGeom prst="rect">
            <a:avLst/>
          </a:prstGeom>
          <a:noFill/>
        </p:spPr>
        <p:txBody>
          <a:bodyPr wrap="square">
            <a:spAutoFit/>
          </a:bodyPr>
          <a:lstStyle/>
          <a:p>
            <a:r>
              <a:rPr lang="en-US" sz="2400" b="1" dirty="0">
                <a:solidFill>
                  <a:schemeClr val="accent1"/>
                </a:solidFill>
                <a:latin typeface="Century Gothic" panose="020B0502020202020204" pitchFamily="34" charset="0"/>
              </a:rPr>
              <a:t>7b. Vinegar</a:t>
            </a:r>
            <a:endParaRPr lang="en-US" sz="2400" b="1" baseline="-25000" dirty="0">
              <a:solidFill>
                <a:schemeClr val="accent1"/>
              </a:solidFill>
              <a:latin typeface="Century Gothic" panose="020B0502020202020204" pitchFamily="34" charset="0"/>
            </a:endParaRPr>
          </a:p>
        </p:txBody>
      </p:sp>
    </p:spTree>
    <p:extLst>
      <p:ext uri="{BB962C8B-B14F-4D97-AF65-F5344CB8AC3E}">
        <p14:creationId xmlns:p14="http://schemas.microsoft.com/office/powerpoint/2010/main" val="2053072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P spid="7" grpId="0"/>
    </p:bld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F1BB61-AEAD-4EED-1032-DC2DF28C1D84}"/>
              </a:ext>
            </a:extLst>
          </p:cNvPr>
          <p:cNvSpPr>
            <a:spLocks noGrp="1"/>
          </p:cNvSpPr>
          <p:nvPr>
            <p:ph type="title"/>
          </p:nvPr>
        </p:nvSpPr>
        <p:spPr/>
        <p:txBody>
          <a:bodyPr/>
          <a:lstStyle/>
          <a:p>
            <a:r>
              <a:rPr lang="en-GB" dirty="0">
                <a:latin typeface="Century Gothic" panose="020B0502020202020204" pitchFamily="34" charset="0"/>
              </a:rPr>
              <a:t>Answers</a:t>
            </a:r>
          </a:p>
        </p:txBody>
      </p:sp>
      <p:sp>
        <p:nvSpPr>
          <p:cNvPr id="5" name="TextBox 4">
            <a:extLst>
              <a:ext uri="{FF2B5EF4-FFF2-40B4-BE49-F238E27FC236}">
                <a16:creationId xmlns:a16="http://schemas.microsoft.com/office/drawing/2014/main" id="{6BBE837C-5363-6025-8FD7-1B7EB40CCE14}"/>
              </a:ext>
            </a:extLst>
          </p:cNvPr>
          <p:cNvSpPr txBox="1"/>
          <p:nvPr/>
        </p:nvSpPr>
        <p:spPr>
          <a:xfrm>
            <a:off x="449370" y="921523"/>
            <a:ext cx="11201856" cy="4154984"/>
          </a:xfrm>
          <a:prstGeom prst="rect">
            <a:avLst/>
          </a:prstGeom>
          <a:noFill/>
        </p:spPr>
        <p:txBody>
          <a:bodyPr wrap="square">
            <a:spAutoFit/>
          </a:bodyPr>
          <a:lstStyle/>
          <a:p>
            <a:r>
              <a:rPr lang="en-US" sz="2400" b="1" dirty="0">
                <a:solidFill>
                  <a:schemeClr val="accent1"/>
                </a:solidFill>
                <a:latin typeface="Century Gothic" panose="020B0502020202020204" pitchFamily="34" charset="0"/>
              </a:rPr>
              <a:t>7c. Suggested points (for full credit, method must lead to a valid outcome)</a:t>
            </a:r>
          </a:p>
          <a:p>
            <a:pPr marL="342900" indent="-342900">
              <a:buFont typeface="Arial" panose="020B0604020202020204" pitchFamily="34" charset="0"/>
              <a:buChar char="•"/>
            </a:pPr>
            <a:r>
              <a:rPr lang="en-US" sz="2400" b="1" dirty="0">
                <a:solidFill>
                  <a:schemeClr val="accent1"/>
                </a:solidFill>
                <a:latin typeface="Century Gothic" panose="020B0502020202020204" pitchFamily="34" charset="0"/>
              </a:rPr>
              <a:t>Add a (named) alkali in burette</a:t>
            </a:r>
          </a:p>
          <a:p>
            <a:pPr marL="342900" indent="-342900">
              <a:buFont typeface="Arial" panose="020B0604020202020204" pitchFamily="34" charset="0"/>
              <a:buChar char="•"/>
            </a:pPr>
            <a:r>
              <a:rPr lang="en-US" sz="2400" b="1" dirty="0">
                <a:solidFill>
                  <a:schemeClr val="accent1"/>
                </a:solidFill>
                <a:latin typeface="Century Gothic" panose="020B0502020202020204" pitchFamily="34" charset="0"/>
              </a:rPr>
              <a:t>alkali concentration should be known</a:t>
            </a:r>
          </a:p>
          <a:p>
            <a:pPr marL="342900" indent="-342900">
              <a:buFont typeface="Arial" panose="020B0604020202020204" pitchFamily="34" charset="0"/>
              <a:buChar char="•"/>
            </a:pPr>
            <a:r>
              <a:rPr lang="en-US" sz="2400" b="1" dirty="0">
                <a:solidFill>
                  <a:schemeClr val="accent1"/>
                </a:solidFill>
                <a:latin typeface="Century Gothic" panose="020B0502020202020204" pitchFamily="34" charset="0"/>
              </a:rPr>
              <a:t>add known volume of acid to conical flask</a:t>
            </a:r>
          </a:p>
          <a:p>
            <a:pPr marL="342900" indent="-342900">
              <a:buFont typeface="Arial" panose="020B0604020202020204" pitchFamily="34" charset="0"/>
              <a:buChar char="•"/>
            </a:pPr>
            <a:r>
              <a:rPr lang="en-US" sz="2400" b="1" dirty="0">
                <a:solidFill>
                  <a:schemeClr val="accent1"/>
                </a:solidFill>
                <a:latin typeface="Century Gothic" panose="020B0502020202020204" pitchFamily="34" charset="0"/>
              </a:rPr>
              <a:t>several drops of indicator should be added to acid</a:t>
            </a:r>
          </a:p>
          <a:p>
            <a:pPr marL="342900" indent="-342900">
              <a:buFont typeface="Arial" panose="020B0604020202020204" pitchFamily="34" charset="0"/>
              <a:buChar char="•"/>
            </a:pPr>
            <a:r>
              <a:rPr lang="en-US" sz="2400" b="1" dirty="0">
                <a:solidFill>
                  <a:schemeClr val="accent1"/>
                </a:solidFill>
                <a:latin typeface="Century Gothic" panose="020B0502020202020204" pitchFamily="34" charset="0"/>
              </a:rPr>
              <a:t>on top of white tile</a:t>
            </a:r>
          </a:p>
          <a:p>
            <a:pPr marL="342900" indent="-342900">
              <a:buFont typeface="Arial" panose="020B0604020202020204" pitchFamily="34" charset="0"/>
              <a:buChar char="•"/>
            </a:pPr>
            <a:r>
              <a:rPr lang="en-US" sz="2400" b="1" dirty="0">
                <a:solidFill>
                  <a:schemeClr val="accent1"/>
                </a:solidFill>
                <a:latin typeface="Century Gothic" panose="020B0502020202020204" pitchFamily="34" charset="0"/>
              </a:rPr>
              <a:t>add alkali to acid dropwise from burette</a:t>
            </a:r>
          </a:p>
          <a:p>
            <a:pPr marL="342900" indent="-342900">
              <a:buFont typeface="Arial" panose="020B0604020202020204" pitchFamily="34" charset="0"/>
              <a:buChar char="•"/>
            </a:pPr>
            <a:r>
              <a:rPr lang="en-US" sz="2400" b="1" dirty="0">
                <a:solidFill>
                  <a:schemeClr val="accent1"/>
                </a:solidFill>
                <a:latin typeface="Century Gothic" panose="020B0502020202020204" pitchFamily="34" charset="0"/>
              </a:rPr>
              <a:t>swirl</a:t>
            </a:r>
          </a:p>
          <a:p>
            <a:pPr marL="342900" indent="-342900">
              <a:buFont typeface="Arial" panose="020B0604020202020204" pitchFamily="34" charset="0"/>
              <a:buChar char="•"/>
            </a:pPr>
            <a:r>
              <a:rPr lang="en-US" sz="2400" b="1" dirty="0">
                <a:solidFill>
                  <a:schemeClr val="accent1"/>
                </a:solidFill>
                <a:latin typeface="Century Gothic" panose="020B0502020202020204" pitchFamily="34" charset="0"/>
              </a:rPr>
              <a:t>watch for colour change of indicator</a:t>
            </a:r>
          </a:p>
          <a:p>
            <a:pPr marL="342900" indent="-342900">
              <a:buFont typeface="Arial" panose="020B0604020202020204" pitchFamily="34" charset="0"/>
              <a:buChar char="•"/>
            </a:pPr>
            <a:r>
              <a:rPr lang="en-US" sz="2400" b="1" dirty="0">
                <a:solidFill>
                  <a:schemeClr val="accent1"/>
                </a:solidFill>
                <a:latin typeface="Century Gothic" panose="020B0502020202020204" pitchFamily="34" charset="0"/>
              </a:rPr>
              <a:t>measure volume of alkali needed to neutralize acid</a:t>
            </a:r>
          </a:p>
          <a:p>
            <a:pPr marL="342900" indent="-342900">
              <a:buFont typeface="Arial" panose="020B0604020202020204" pitchFamily="34" charset="0"/>
              <a:buChar char="•"/>
            </a:pPr>
            <a:r>
              <a:rPr lang="en-US" sz="2400" b="1" dirty="0">
                <a:solidFill>
                  <a:schemeClr val="accent1"/>
                </a:solidFill>
                <a:latin typeface="Century Gothic" panose="020B0502020202020204" pitchFamily="34" charset="0"/>
              </a:rPr>
              <a:t>calculate unknown concentration of acid</a:t>
            </a:r>
          </a:p>
        </p:txBody>
      </p:sp>
      <p:cxnSp>
        <p:nvCxnSpPr>
          <p:cNvPr id="6" name="Straight Connector 5">
            <a:extLst>
              <a:ext uri="{FF2B5EF4-FFF2-40B4-BE49-F238E27FC236}">
                <a16:creationId xmlns:a16="http://schemas.microsoft.com/office/drawing/2014/main" id="{F0437134-009A-716F-BAEA-C74D62702A35}"/>
              </a:ext>
            </a:extLst>
          </p:cNvPr>
          <p:cNvCxnSpPr/>
          <p:nvPr/>
        </p:nvCxnSpPr>
        <p:spPr>
          <a:xfrm>
            <a:off x="4107692" y="5543146"/>
            <a:ext cx="0" cy="250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30E55122-A537-B66B-7D9C-374A3DFF8985}"/>
              </a:ext>
            </a:extLst>
          </p:cNvPr>
          <p:cNvCxnSpPr/>
          <p:nvPr/>
        </p:nvCxnSpPr>
        <p:spPr>
          <a:xfrm>
            <a:off x="4131358" y="6185403"/>
            <a:ext cx="0" cy="250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99932495-65BC-D224-1B22-C39A11CD2BC7}"/>
              </a:ext>
            </a:extLst>
          </p:cNvPr>
          <p:cNvSpPr txBox="1"/>
          <p:nvPr/>
        </p:nvSpPr>
        <p:spPr>
          <a:xfrm>
            <a:off x="3941462" y="6335384"/>
            <a:ext cx="39466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H</a:t>
            </a:r>
          </a:p>
        </p:txBody>
      </p:sp>
      <p:sp>
        <p:nvSpPr>
          <p:cNvPr id="9" name="TextBox 8">
            <a:extLst>
              <a:ext uri="{FF2B5EF4-FFF2-40B4-BE49-F238E27FC236}">
                <a16:creationId xmlns:a16="http://schemas.microsoft.com/office/drawing/2014/main" id="{5627D9FC-0EEA-0302-024D-7E441CDED828}"/>
              </a:ext>
            </a:extLst>
          </p:cNvPr>
          <p:cNvSpPr txBox="1"/>
          <p:nvPr/>
        </p:nvSpPr>
        <p:spPr>
          <a:xfrm>
            <a:off x="3904649" y="5749974"/>
            <a:ext cx="434734"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C</a:t>
            </a:r>
          </a:p>
        </p:txBody>
      </p:sp>
      <p:cxnSp>
        <p:nvCxnSpPr>
          <p:cNvPr id="10" name="Straight Connector 9">
            <a:extLst>
              <a:ext uri="{FF2B5EF4-FFF2-40B4-BE49-F238E27FC236}">
                <a16:creationId xmlns:a16="http://schemas.microsoft.com/office/drawing/2014/main" id="{DFFC9F43-2EE4-4D8B-FD02-AFFC69A4FCF2}"/>
              </a:ext>
            </a:extLst>
          </p:cNvPr>
          <p:cNvCxnSpPr>
            <a:cxnSpLocks/>
          </p:cNvCxnSpPr>
          <p:nvPr/>
        </p:nvCxnSpPr>
        <p:spPr>
          <a:xfrm flipH="1">
            <a:off x="4305526" y="5960589"/>
            <a:ext cx="29391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2B76641A-D0DD-48C3-AD49-F3DC5E98A949}"/>
              </a:ext>
            </a:extLst>
          </p:cNvPr>
          <p:cNvSpPr txBox="1"/>
          <p:nvPr/>
        </p:nvSpPr>
        <p:spPr>
          <a:xfrm>
            <a:off x="3249072" y="5155801"/>
            <a:ext cx="44275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O</a:t>
            </a:r>
          </a:p>
        </p:txBody>
      </p:sp>
      <p:sp>
        <p:nvSpPr>
          <p:cNvPr id="12" name="TextBox 11">
            <a:extLst>
              <a:ext uri="{FF2B5EF4-FFF2-40B4-BE49-F238E27FC236}">
                <a16:creationId xmlns:a16="http://schemas.microsoft.com/office/drawing/2014/main" id="{A2C2204B-2FE8-3312-80E2-7324541E0062}"/>
              </a:ext>
            </a:extLst>
          </p:cNvPr>
          <p:cNvSpPr txBox="1"/>
          <p:nvPr/>
        </p:nvSpPr>
        <p:spPr>
          <a:xfrm>
            <a:off x="3284004" y="5743348"/>
            <a:ext cx="434734"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C</a:t>
            </a:r>
          </a:p>
        </p:txBody>
      </p:sp>
      <p:sp>
        <p:nvSpPr>
          <p:cNvPr id="13" name="TextBox 12">
            <a:extLst>
              <a:ext uri="{FF2B5EF4-FFF2-40B4-BE49-F238E27FC236}">
                <a16:creationId xmlns:a16="http://schemas.microsoft.com/office/drawing/2014/main" id="{CD543E9F-F92F-7C7B-38DF-DD603525F2F1}"/>
              </a:ext>
            </a:extLst>
          </p:cNvPr>
          <p:cNvSpPr txBox="1"/>
          <p:nvPr/>
        </p:nvSpPr>
        <p:spPr>
          <a:xfrm>
            <a:off x="4552363" y="5756315"/>
            <a:ext cx="39466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H</a:t>
            </a:r>
          </a:p>
        </p:txBody>
      </p:sp>
      <p:cxnSp>
        <p:nvCxnSpPr>
          <p:cNvPr id="14" name="Straight Connector 13">
            <a:extLst>
              <a:ext uri="{FF2B5EF4-FFF2-40B4-BE49-F238E27FC236}">
                <a16:creationId xmlns:a16="http://schemas.microsoft.com/office/drawing/2014/main" id="{F40C133D-EC66-B9E8-D101-9080193B95AC}"/>
              </a:ext>
            </a:extLst>
          </p:cNvPr>
          <p:cNvCxnSpPr>
            <a:cxnSpLocks/>
          </p:cNvCxnSpPr>
          <p:nvPr/>
        </p:nvCxnSpPr>
        <p:spPr>
          <a:xfrm flipH="1">
            <a:off x="3641678" y="5976326"/>
            <a:ext cx="29391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5D734D01-912E-B1AD-AD88-4B47E8CA02CD}"/>
              </a:ext>
            </a:extLst>
          </p:cNvPr>
          <p:cNvSpPr txBox="1"/>
          <p:nvPr/>
        </p:nvSpPr>
        <p:spPr>
          <a:xfrm>
            <a:off x="3921654" y="5158038"/>
            <a:ext cx="39466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H</a:t>
            </a:r>
          </a:p>
        </p:txBody>
      </p:sp>
      <p:cxnSp>
        <p:nvCxnSpPr>
          <p:cNvPr id="16" name="Straight Connector 15">
            <a:extLst>
              <a:ext uri="{FF2B5EF4-FFF2-40B4-BE49-F238E27FC236}">
                <a16:creationId xmlns:a16="http://schemas.microsoft.com/office/drawing/2014/main" id="{DF26C130-7AD9-5D1E-3450-3F833CA157AB}"/>
              </a:ext>
            </a:extLst>
          </p:cNvPr>
          <p:cNvCxnSpPr/>
          <p:nvPr/>
        </p:nvCxnSpPr>
        <p:spPr>
          <a:xfrm>
            <a:off x="2179246" y="5545103"/>
            <a:ext cx="0" cy="250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0033C009-7523-D0B4-CC5F-4B6F4E5CB29C}"/>
              </a:ext>
            </a:extLst>
          </p:cNvPr>
          <p:cNvCxnSpPr/>
          <p:nvPr/>
        </p:nvCxnSpPr>
        <p:spPr>
          <a:xfrm>
            <a:off x="2202912" y="6187360"/>
            <a:ext cx="0" cy="250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0B97D703-9CC0-856A-5B5C-E38A38DF4B09}"/>
              </a:ext>
            </a:extLst>
          </p:cNvPr>
          <p:cNvSpPr txBox="1"/>
          <p:nvPr/>
        </p:nvSpPr>
        <p:spPr>
          <a:xfrm>
            <a:off x="2013016" y="6337341"/>
            <a:ext cx="39466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H</a:t>
            </a:r>
          </a:p>
        </p:txBody>
      </p:sp>
      <p:sp>
        <p:nvSpPr>
          <p:cNvPr id="19" name="TextBox 18">
            <a:extLst>
              <a:ext uri="{FF2B5EF4-FFF2-40B4-BE49-F238E27FC236}">
                <a16:creationId xmlns:a16="http://schemas.microsoft.com/office/drawing/2014/main" id="{6BB239E6-83CB-72D0-4344-772F5A7A1937}"/>
              </a:ext>
            </a:extLst>
          </p:cNvPr>
          <p:cNvSpPr txBox="1"/>
          <p:nvPr/>
        </p:nvSpPr>
        <p:spPr>
          <a:xfrm>
            <a:off x="1976203" y="5751931"/>
            <a:ext cx="434734"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C</a:t>
            </a:r>
          </a:p>
        </p:txBody>
      </p:sp>
      <p:cxnSp>
        <p:nvCxnSpPr>
          <p:cNvPr id="20" name="Straight Connector 19">
            <a:extLst>
              <a:ext uri="{FF2B5EF4-FFF2-40B4-BE49-F238E27FC236}">
                <a16:creationId xmlns:a16="http://schemas.microsoft.com/office/drawing/2014/main" id="{6192E166-F100-2F1A-D995-6DF84AF599BA}"/>
              </a:ext>
            </a:extLst>
          </p:cNvPr>
          <p:cNvCxnSpPr>
            <a:cxnSpLocks/>
          </p:cNvCxnSpPr>
          <p:nvPr/>
        </p:nvCxnSpPr>
        <p:spPr>
          <a:xfrm flipH="1">
            <a:off x="2377080" y="5962546"/>
            <a:ext cx="29391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63B37B04-703F-7CC4-3290-6F5037E5FC54}"/>
              </a:ext>
            </a:extLst>
          </p:cNvPr>
          <p:cNvSpPr txBox="1"/>
          <p:nvPr/>
        </p:nvSpPr>
        <p:spPr>
          <a:xfrm>
            <a:off x="1355558" y="5745305"/>
            <a:ext cx="434734"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C</a:t>
            </a:r>
          </a:p>
        </p:txBody>
      </p:sp>
      <p:cxnSp>
        <p:nvCxnSpPr>
          <p:cNvPr id="22" name="Straight Connector 21">
            <a:extLst>
              <a:ext uri="{FF2B5EF4-FFF2-40B4-BE49-F238E27FC236}">
                <a16:creationId xmlns:a16="http://schemas.microsoft.com/office/drawing/2014/main" id="{25EC74A1-513D-81C9-004C-2FFEB7F411E5}"/>
              </a:ext>
            </a:extLst>
          </p:cNvPr>
          <p:cNvCxnSpPr>
            <a:cxnSpLocks/>
          </p:cNvCxnSpPr>
          <p:nvPr/>
        </p:nvCxnSpPr>
        <p:spPr>
          <a:xfrm flipH="1">
            <a:off x="1713232" y="5978283"/>
            <a:ext cx="29391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D1CCB930-21F3-063F-6C38-E82A360AAA5A}"/>
              </a:ext>
            </a:extLst>
          </p:cNvPr>
          <p:cNvSpPr txBox="1"/>
          <p:nvPr/>
        </p:nvSpPr>
        <p:spPr>
          <a:xfrm>
            <a:off x="1993208" y="5159995"/>
            <a:ext cx="39466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H</a:t>
            </a:r>
          </a:p>
        </p:txBody>
      </p:sp>
      <p:cxnSp>
        <p:nvCxnSpPr>
          <p:cNvPr id="24" name="Straight Connector 23">
            <a:extLst>
              <a:ext uri="{FF2B5EF4-FFF2-40B4-BE49-F238E27FC236}">
                <a16:creationId xmlns:a16="http://schemas.microsoft.com/office/drawing/2014/main" id="{DD996064-E894-195B-B278-4A3548A9C705}"/>
              </a:ext>
            </a:extLst>
          </p:cNvPr>
          <p:cNvCxnSpPr/>
          <p:nvPr/>
        </p:nvCxnSpPr>
        <p:spPr>
          <a:xfrm>
            <a:off x="1535780" y="5511237"/>
            <a:ext cx="0" cy="250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65B0D3FC-A8A5-A8C6-6736-6EFE94CA48E7}"/>
              </a:ext>
            </a:extLst>
          </p:cNvPr>
          <p:cNvCxnSpPr/>
          <p:nvPr/>
        </p:nvCxnSpPr>
        <p:spPr>
          <a:xfrm>
            <a:off x="1559446" y="6153494"/>
            <a:ext cx="0" cy="250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5DBDA103-E1B8-527C-31CF-EDC71FF5C26F}"/>
              </a:ext>
            </a:extLst>
          </p:cNvPr>
          <p:cNvSpPr txBox="1"/>
          <p:nvPr/>
        </p:nvSpPr>
        <p:spPr>
          <a:xfrm>
            <a:off x="1369550" y="6303475"/>
            <a:ext cx="39466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H</a:t>
            </a:r>
          </a:p>
        </p:txBody>
      </p:sp>
      <p:cxnSp>
        <p:nvCxnSpPr>
          <p:cNvPr id="27" name="Straight Connector 26">
            <a:extLst>
              <a:ext uri="{FF2B5EF4-FFF2-40B4-BE49-F238E27FC236}">
                <a16:creationId xmlns:a16="http://schemas.microsoft.com/office/drawing/2014/main" id="{B61977D6-5B47-4E6C-828D-7FD22628F6D9}"/>
              </a:ext>
            </a:extLst>
          </p:cNvPr>
          <p:cNvCxnSpPr>
            <a:cxnSpLocks/>
          </p:cNvCxnSpPr>
          <p:nvPr/>
        </p:nvCxnSpPr>
        <p:spPr>
          <a:xfrm flipH="1">
            <a:off x="1073214" y="5979482"/>
            <a:ext cx="29391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1F56AF04-E82A-661F-7A5F-1EAAB180D586}"/>
              </a:ext>
            </a:extLst>
          </p:cNvPr>
          <p:cNvSpPr txBox="1"/>
          <p:nvPr/>
        </p:nvSpPr>
        <p:spPr>
          <a:xfrm>
            <a:off x="772030" y="5752034"/>
            <a:ext cx="39466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H</a:t>
            </a:r>
          </a:p>
        </p:txBody>
      </p:sp>
      <p:sp>
        <p:nvSpPr>
          <p:cNvPr id="29" name="TextBox 28">
            <a:extLst>
              <a:ext uri="{FF2B5EF4-FFF2-40B4-BE49-F238E27FC236}">
                <a16:creationId xmlns:a16="http://schemas.microsoft.com/office/drawing/2014/main" id="{1FA00D0C-9E1D-B39F-A0C2-959125105F59}"/>
              </a:ext>
            </a:extLst>
          </p:cNvPr>
          <p:cNvSpPr txBox="1"/>
          <p:nvPr/>
        </p:nvSpPr>
        <p:spPr>
          <a:xfrm>
            <a:off x="1349742" y="5126129"/>
            <a:ext cx="39466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H</a:t>
            </a:r>
          </a:p>
        </p:txBody>
      </p:sp>
      <p:sp>
        <p:nvSpPr>
          <p:cNvPr id="30" name="TextBox 29">
            <a:extLst>
              <a:ext uri="{FF2B5EF4-FFF2-40B4-BE49-F238E27FC236}">
                <a16:creationId xmlns:a16="http://schemas.microsoft.com/office/drawing/2014/main" id="{FCE94F3E-5E9E-A5E9-8C42-EF54CC215A73}"/>
              </a:ext>
            </a:extLst>
          </p:cNvPr>
          <p:cNvSpPr txBox="1"/>
          <p:nvPr/>
        </p:nvSpPr>
        <p:spPr>
          <a:xfrm>
            <a:off x="2628807" y="5727466"/>
            <a:ext cx="44275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O</a:t>
            </a:r>
          </a:p>
        </p:txBody>
      </p:sp>
      <p:cxnSp>
        <p:nvCxnSpPr>
          <p:cNvPr id="31" name="Straight Connector 30">
            <a:extLst>
              <a:ext uri="{FF2B5EF4-FFF2-40B4-BE49-F238E27FC236}">
                <a16:creationId xmlns:a16="http://schemas.microsoft.com/office/drawing/2014/main" id="{1D4417BC-2BEB-E907-662A-117ABB57B888}"/>
              </a:ext>
            </a:extLst>
          </p:cNvPr>
          <p:cNvCxnSpPr>
            <a:cxnSpLocks/>
          </p:cNvCxnSpPr>
          <p:nvPr/>
        </p:nvCxnSpPr>
        <p:spPr>
          <a:xfrm flipH="1">
            <a:off x="3008101" y="5961881"/>
            <a:ext cx="29391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13926DA8-D10E-B42D-EEE3-5A2A846C4A9B}"/>
              </a:ext>
            </a:extLst>
          </p:cNvPr>
          <p:cNvCxnSpPr/>
          <p:nvPr/>
        </p:nvCxnSpPr>
        <p:spPr>
          <a:xfrm>
            <a:off x="3499393" y="5558127"/>
            <a:ext cx="0" cy="250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C70EB6D-57C4-C2F2-3EAA-23CDE57C14BE}"/>
              </a:ext>
            </a:extLst>
          </p:cNvPr>
          <p:cNvCxnSpPr/>
          <p:nvPr/>
        </p:nvCxnSpPr>
        <p:spPr>
          <a:xfrm>
            <a:off x="3440775" y="5552262"/>
            <a:ext cx="0" cy="250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0894C427-FD72-6C77-AB86-5395B49C4C87}"/>
              </a:ext>
            </a:extLst>
          </p:cNvPr>
          <p:cNvSpPr txBox="1"/>
          <p:nvPr/>
        </p:nvSpPr>
        <p:spPr>
          <a:xfrm>
            <a:off x="324465" y="5173976"/>
            <a:ext cx="707923" cy="461665"/>
          </a:xfrm>
          <a:prstGeom prst="rect">
            <a:avLst/>
          </a:prstGeom>
          <a:noFill/>
        </p:spPr>
        <p:txBody>
          <a:bodyPr wrap="square">
            <a:spAutoFit/>
          </a:bodyPr>
          <a:lstStyle/>
          <a:p>
            <a:r>
              <a:rPr lang="en-US" sz="2400" b="1" dirty="0">
                <a:solidFill>
                  <a:schemeClr val="accent1"/>
                </a:solidFill>
                <a:latin typeface="Century Gothic" panose="020B0502020202020204" pitchFamily="34" charset="0"/>
              </a:rPr>
              <a:t>7d.</a:t>
            </a:r>
            <a:endParaRPr lang="en-US" sz="2400" b="1" baseline="-25000" dirty="0">
              <a:solidFill>
                <a:schemeClr val="accent1"/>
              </a:solidFill>
              <a:latin typeface="Century Gothic" panose="020B0502020202020204" pitchFamily="34" charset="0"/>
            </a:endParaRPr>
          </a:p>
        </p:txBody>
      </p:sp>
    </p:spTree>
    <p:extLst>
      <p:ext uri="{BB962C8B-B14F-4D97-AF65-F5344CB8AC3E}">
        <p14:creationId xmlns:p14="http://schemas.microsoft.com/office/powerpoint/2010/main" val="3475457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1"/>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3"/>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4"/>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5"/>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6"/>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7"/>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8"/>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9"/>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0"/>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1"/>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32"/>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33"/>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9" grpId="0"/>
      <p:bldP spid="11" grpId="0"/>
      <p:bldP spid="12" grpId="0"/>
      <p:bldP spid="13" grpId="0"/>
      <p:bldP spid="15" grpId="0"/>
      <p:bldP spid="18" grpId="0"/>
      <p:bldP spid="19" grpId="0"/>
      <p:bldP spid="21" grpId="0"/>
      <p:bldP spid="23" grpId="0"/>
      <p:bldP spid="26" grpId="0"/>
      <p:bldP spid="28" grpId="0"/>
      <p:bldP spid="29" grpId="0"/>
      <p:bldP spid="30" grpId="0"/>
      <p:bldP spid="40" grpId="0"/>
    </p:bld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B8FBCA-D535-13F3-10D5-6011E5C2ECCD}"/>
              </a:ext>
            </a:extLst>
          </p:cNvPr>
          <p:cNvSpPr>
            <a:spLocks noGrp="1"/>
          </p:cNvSpPr>
          <p:nvPr>
            <p:ph type="title"/>
          </p:nvPr>
        </p:nvSpPr>
        <p:spPr/>
        <p:txBody>
          <a:bodyPr/>
          <a:lstStyle/>
          <a:p>
            <a:r>
              <a:rPr lang="en-GB" dirty="0">
                <a:latin typeface="Century Gothic" panose="020B0502020202020204" pitchFamily="34" charset="0"/>
              </a:rPr>
              <a:t>Answers</a:t>
            </a:r>
          </a:p>
        </p:txBody>
      </p:sp>
      <p:sp>
        <p:nvSpPr>
          <p:cNvPr id="3" name="TextBox 2">
            <a:extLst>
              <a:ext uri="{FF2B5EF4-FFF2-40B4-BE49-F238E27FC236}">
                <a16:creationId xmlns:a16="http://schemas.microsoft.com/office/drawing/2014/main" id="{70597514-42B5-4D80-58F1-A10F2D11C55B}"/>
              </a:ext>
            </a:extLst>
          </p:cNvPr>
          <p:cNvSpPr txBox="1"/>
          <p:nvPr/>
        </p:nvSpPr>
        <p:spPr>
          <a:xfrm>
            <a:off x="454286" y="837949"/>
            <a:ext cx="5917017" cy="461665"/>
          </a:xfrm>
          <a:prstGeom prst="rect">
            <a:avLst/>
          </a:prstGeom>
          <a:noFill/>
        </p:spPr>
        <p:txBody>
          <a:bodyPr wrap="square">
            <a:spAutoFit/>
          </a:bodyPr>
          <a:lstStyle/>
          <a:p>
            <a:r>
              <a:rPr lang="en-US" sz="2400" b="1" dirty="0">
                <a:solidFill>
                  <a:schemeClr val="accent1"/>
                </a:solidFill>
                <a:latin typeface="Century Gothic" panose="020B0502020202020204" pitchFamily="34" charset="0"/>
              </a:rPr>
              <a:t>8a. To provide energy (from storage)</a:t>
            </a:r>
            <a:endParaRPr lang="en-US" sz="2400" b="1" baseline="-25000" dirty="0">
              <a:solidFill>
                <a:schemeClr val="accent1"/>
              </a:solidFill>
              <a:latin typeface="Century Gothic" panose="020B0502020202020204" pitchFamily="34" charset="0"/>
            </a:endParaRPr>
          </a:p>
        </p:txBody>
      </p:sp>
      <p:sp>
        <p:nvSpPr>
          <p:cNvPr id="4" name="TextBox 3">
            <a:extLst>
              <a:ext uri="{FF2B5EF4-FFF2-40B4-BE49-F238E27FC236}">
                <a16:creationId xmlns:a16="http://schemas.microsoft.com/office/drawing/2014/main" id="{D435A0C3-196A-3AF9-CCEF-6B234C303DCB}"/>
              </a:ext>
            </a:extLst>
          </p:cNvPr>
          <p:cNvSpPr txBox="1"/>
          <p:nvPr/>
        </p:nvSpPr>
        <p:spPr>
          <a:xfrm>
            <a:off x="488699" y="1403304"/>
            <a:ext cx="10985546" cy="830997"/>
          </a:xfrm>
          <a:prstGeom prst="rect">
            <a:avLst/>
          </a:prstGeom>
          <a:noFill/>
        </p:spPr>
        <p:txBody>
          <a:bodyPr wrap="square">
            <a:spAutoFit/>
          </a:bodyPr>
          <a:lstStyle/>
          <a:p>
            <a:r>
              <a:rPr lang="en-US" sz="2400" b="1" dirty="0">
                <a:solidFill>
                  <a:schemeClr val="accent1"/>
                </a:solidFill>
                <a:latin typeface="Century Gothic" panose="020B0502020202020204" pitchFamily="34" charset="0"/>
              </a:rPr>
              <a:t>8b. Add ethanol to the food sample to dissolve the fat then add water. A positive result is that a white emulsion forms.</a:t>
            </a:r>
            <a:endParaRPr lang="en-US" sz="2400" b="1" baseline="-25000" dirty="0">
              <a:solidFill>
                <a:schemeClr val="accent1"/>
              </a:solidFill>
              <a:latin typeface="Century Gothic" panose="020B0502020202020204" pitchFamily="34" charset="0"/>
            </a:endParaRPr>
          </a:p>
        </p:txBody>
      </p:sp>
      <p:sp>
        <p:nvSpPr>
          <p:cNvPr id="5" name="TextBox 4">
            <a:extLst>
              <a:ext uri="{FF2B5EF4-FFF2-40B4-BE49-F238E27FC236}">
                <a16:creationId xmlns:a16="http://schemas.microsoft.com/office/drawing/2014/main" id="{5D4E5995-C59C-5246-E427-9C8E5FC1ECB5}"/>
              </a:ext>
            </a:extLst>
          </p:cNvPr>
          <p:cNvSpPr txBox="1"/>
          <p:nvPr/>
        </p:nvSpPr>
        <p:spPr>
          <a:xfrm>
            <a:off x="518195" y="2376697"/>
            <a:ext cx="10838063" cy="461665"/>
          </a:xfrm>
          <a:prstGeom prst="rect">
            <a:avLst/>
          </a:prstGeom>
          <a:noFill/>
        </p:spPr>
        <p:txBody>
          <a:bodyPr wrap="square">
            <a:spAutoFit/>
          </a:bodyPr>
          <a:lstStyle/>
          <a:p>
            <a:r>
              <a:rPr lang="en-US" sz="2400" b="1" dirty="0">
                <a:solidFill>
                  <a:schemeClr val="accent1"/>
                </a:solidFill>
                <a:latin typeface="Century Gothic" panose="020B0502020202020204" pitchFamily="34" charset="0"/>
              </a:rPr>
              <a:t>8c. It begins in the stomach and continues in the small intestine.</a:t>
            </a:r>
            <a:endParaRPr lang="en-US" sz="2400" b="1" baseline="-25000" dirty="0">
              <a:solidFill>
                <a:schemeClr val="accent1"/>
              </a:solidFill>
              <a:latin typeface="Century Gothic" panose="020B0502020202020204" pitchFamily="34" charset="0"/>
            </a:endParaRPr>
          </a:p>
        </p:txBody>
      </p:sp>
      <p:sp>
        <p:nvSpPr>
          <p:cNvPr id="6" name="TextBox 5">
            <a:extLst>
              <a:ext uri="{FF2B5EF4-FFF2-40B4-BE49-F238E27FC236}">
                <a16:creationId xmlns:a16="http://schemas.microsoft.com/office/drawing/2014/main" id="{46896ADC-ECA0-FBD8-AA13-DD031750A7A7}"/>
              </a:ext>
            </a:extLst>
          </p:cNvPr>
          <p:cNvSpPr txBox="1"/>
          <p:nvPr/>
        </p:nvSpPr>
        <p:spPr>
          <a:xfrm>
            <a:off x="547692" y="2937136"/>
            <a:ext cx="10749573" cy="1200329"/>
          </a:xfrm>
          <a:prstGeom prst="rect">
            <a:avLst/>
          </a:prstGeom>
          <a:noFill/>
        </p:spPr>
        <p:txBody>
          <a:bodyPr wrap="square">
            <a:spAutoFit/>
          </a:bodyPr>
          <a:lstStyle/>
          <a:p>
            <a:r>
              <a:rPr lang="en-US" sz="2400" b="1" dirty="0">
                <a:solidFill>
                  <a:schemeClr val="accent1"/>
                </a:solidFill>
                <a:latin typeface="Century Gothic" panose="020B0502020202020204" pitchFamily="34" charset="0"/>
              </a:rPr>
              <a:t>8d. They are large insoluble molecules so must be broken down to form small soluble molecules so they can diffuse across the wall of the small intestine and into the bloodstream.</a:t>
            </a:r>
            <a:endParaRPr lang="en-US" sz="2400" b="1" baseline="-25000" dirty="0">
              <a:solidFill>
                <a:schemeClr val="accent1"/>
              </a:solidFill>
              <a:latin typeface="Century Gothic" panose="020B0502020202020204" pitchFamily="34" charset="0"/>
            </a:endParaRPr>
          </a:p>
        </p:txBody>
      </p:sp>
      <p:sp>
        <p:nvSpPr>
          <p:cNvPr id="7" name="TextBox 6">
            <a:extLst>
              <a:ext uri="{FF2B5EF4-FFF2-40B4-BE49-F238E27FC236}">
                <a16:creationId xmlns:a16="http://schemas.microsoft.com/office/drawing/2014/main" id="{34D17595-5F26-292F-E3D1-839DD30DDA2B}"/>
              </a:ext>
            </a:extLst>
          </p:cNvPr>
          <p:cNvSpPr txBox="1"/>
          <p:nvPr/>
        </p:nvSpPr>
        <p:spPr>
          <a:xfrm>
            <a:off x="547692" y="4234994"/>
            <a:ext cx="5917017" cy="461665"/>
          </a:xfrm>
          <a:prstGeom prst="rect">
            <a:avLst/>
          </a:prstGeom>
          <a:noFill/>
        </p:spPr>
        <p:txBody>
          <a:bodyPr wrap="square">
            <a:spAutoFit/>
          </a:bodyPr>
          <a:lstStyle/>
          <a:p>
            <a:r>
              <a:rPr lang="en-US" sz="2400" b="1" dirty="0">
                <a:solidFill>
                  <a:schemeClr val="accent1"/>
                </a:solidFill>
                <a:latin typeface="Century Gothic" panose="020B0502020202020204" pitchFamily="34" charset="0"/>
              </a:rPr>
              <a:t>8e. Glycerol and fatty acids</a:t>
            </a:r>
            <a:endParaRPr lang="en-US" sz="2400" b="1" baseline="-25000" dirty="0">
              <a:solidFill>
                <a:schemeClr val="accent1"/>
              </a:solidFill>
              <a:latin typeface="Century Gothic" panose="020B0502020202020204" pitchFamily="34" charset="0"/>
            </a:endParaRPr>
          </a:p>
        </p:txBody>
      </p:sp>
      <p:sp>
        <p:nvSpPr>
          <p:cNvPr id="8" name="TextBox 7">
            <a:extLst>
              <a:ext uri="{FF2B5EF4-FFF2-40B4-BE49-F238E27FC236}">
                <a16:creationId xmlns:a16="http://schemas.microsoft.com/office/drawing/2014/main" id="{B39FAF59-6857-FA3D-DC22-F105294F3D91}"/>
              </a:ext>
            </a:extLst>
          </p:cNvPr>
          <p:cNvSpPr txBox="1"/>
          <p:nvPr/>
        </p:nvSpPr>
        <p:spPr>
          <a:xfrm>
            <a:off x="547692" y="4824929"/>
            <a:ext cx="5917017" cy="461665"/>
          </a:xfrm>
          <a:prstGeom prst="rect">
            <a:avLst/>
          </a:prstGeom>
          <a:noFill/>
        </p:spPr>
        <p:txBody>
          <a:bodyPr wrap="square">
            <a:spAutoFit/>
          </a:bodyPr>
          <a:lstStyle/>
          <a:p>
            <a:r>
              <a:rPr lang="en-US" sz="2400" b="1" dirty="0">
                <a:solidFill>
                  <a:schemeClr val="accent1"/>
                </a:solidFill>
                <a:latin typeface="Century Gothic" panose="020B0502020202020204" pitchFamily="34" charset="0"/>
              </a:rPr>
              <a:t>8f. Lipase</a:t>
            </a:r>
            <a:endParaRPr lang="en-US" sz="2400" b="1" baseline="-25000" dirty="0">
              <a:solidFill>
                <a:schemeClr val="accent1"/>
              </a:solidFill>
              <a:latin typeface="Century Gothic" panose="020B0502020202020204" pitchFamily="34" charset="0"/>
            </a:endParaRPr>
          </a:p>
        </p:txBody>
      </p:sp>
    </p:spTree>
    <p:extLst>
      <p:ext uri="{BB962C8B-B14F-4D97-AF65-F5344CB8AC3E}">
        <p14:creationId xmlns:p14="http://schemas.microsoft.com/office/powerpoint/2010/main" val="4026264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P spid="7" grpId="0"/>
      <p:bldP spid="8"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312B80-6F91-F846-B16D-491D27C6968A}"/>
              </a:ext>
            </a:extLst>
          </p:cNvPr>
          <p:cNvSpPr>
            <a:spLocks noGrp="1"/>
          </p:cNvSpPr>
          <p:nvPr>
            <p:ph type="title"/>
          </p:nvPr>
        </p:nvSpPr>
        <p:spPr/>
        <p:txBody>
          <a:bodyPr/>
          <a:lstStyle/>
          <a:p>
            <a:r>
              <a:rPr lang="en-US" dirty="0">
                <a:latin typeface="Century Gothic" panose="020B0502020202020204" pitchFamily="34" charset="0"/>
              </a:rPr>
              <a:t>Answer the questions below.</a:t>
            </a:r>
          </a:p>
        </p:txBody>
      </p:sp>
      <p:sp>
        <p:nvSpPr>
          <p:cNvPr id="3" name="TextBox 2">
            <a:extLst>
              <a:ext uri="{FF2B5EF4-FFF2-40B4-BE49-F238E27FC236}">
                <a16:creationId xmlns:a16="http://schemas.microsoft.com/office/drawing/2014/main" id="{BE4F3523-268C-D64A-BE91-11249F4811AA}"/>
              </a:ext>
            </a:extLst>
          </p:cNvPr>
          <p:cNvSpPr txBox="1"/>
          <p:nvPr/>
        </p:nvSpPr>
        <p:spPr>
          <a:xfrm>
            <a:off x="330453" y="815568"/>
            <a:ext cx="11251950" cy="1569660"/>
          </a:xfrm>
          <a:prstGeom prst="rect">
            <a:avLst/>
          </a:prstGeom>
          <a:noFill/>
        </p:spPr>
        <p:txBody>
          <a:bodyPr wrap="square" rtlCol="0">
            <a:spAutoFit/>
          </a:bodyPr>
          <a:lstStyle/>
          <a:p>
            <a:pPr marL="457200" marR="0" lvl="0" indent="-457200" algn="l" rtl="0">
              <a:spcBef>
                <a:spcPts val="0"/>
              </a:spcBef>
              <a:spcAft>
                <a:spcPts val="0"/>
              </a:spcAft>
              <a:buClr>
                <a:schemeClr val="dk1"/>
              </a:buClr>
              <a:buSzPts val="2400"/>
              <a:buFont typeface="Calibri"/>
              <a:buAutoNum type="arabicPeriod"/>
            </a:pPr>
            <a:r>
              <a:rPr lang="en-GB" sz="2400" dirty="0">
                <a:solidFill>
                  <a:schemeClr val="dk1"/>
                </a:solidFill>
                <a:latin typeface="Century Gothic"/>
                <a:ea typeface="Century Gothic"/>
                <a:cs typeface="Century Gothic"/>
                <a:sym typeface="Century Gothic"/>
              </a:rPr>
              <a:t>What are the reactants needed to make an ester?</a:t>
            </a:r>
            <a:endParaRPr lang="en-GB" sz="2400" dirty="0"/>
          </a:p>
          <a:p>
            <a:pPr marL="914400" lvl="1" indent="-457200">
              <a:buClr>
                <a:schemeClr val="dk1"/>
              </a:buClr>
              <a:buSzPts val="2400"/>
              <a:buFont typeface="Noto Sans Symbols"/>
              <a:buChar char="❑"/>
            </a:pPr>
            <a:r>
              <a:rPr lang="en-GB" sz="2400" dirty="0">
                <a:solidFill>
                  <a:schemeClr val="dk1"/>
                </a:solidFill>
                <a:latin typeface="Century Gothic"/>
                <a:ea typeface="Century Gothic"/>
                <a:cs typeface="Century Gothic"/>
                <a:sym typeface="Century Gothic"/>
              </a:rPr>
              <a:t>A. An alcohol and an alkene</a:t>
            </a:r>
          </a:p>
          <a:p>
            <a:pPr marL="914400" lvl="1" indent="-457200">
              <a:buClr>
                <a:schemeClr val="dk1"/>
              </a:buClr>
              <a:buSzPts val="2400"/>
              <a:buFont typeface="Noto Sans Symbols"/>
              <a:buChar char="❑"/>
            </a:pPr>
            <a:r>
              <a:rPr lang="en-GB" sz="2400" dirty="0">
                <a:solidFill>
                  <a:schemeClr val="dk1"/>
                </a:solidFill>
                <a:latin typeface="Century Gothic"/>
                <a:ea typeface="Century Gothic"/>
                <a:cs typeface="Century Gothic"/>
                <a:sym typeface="Century Gothic"/>
              </a:rPr>
              <a:t>B. A carboxylic acid and an alkene</a:t>
            </a:r>
            <a:endParaRPr lang="en-GB" sz="2400" dirty="0"/>
          </a:p>
          <a:p>
            <a:pPr marL="914400" lvl="1" indent="-457200">
              <a:buClr>
                <a:schemeClr val="dk1"/>
              </a:buClr>
              <a:buSzPts val="2400"/>
              <a:buFont typeface="Noto Sans Symbols"/>
              <a:buChar char="❑"/>
            </a:pPr>
            <a:r>
              <a:rPr lang="en-GB" sz="2400" dirty="0">
                <a:solidFill>
                  <a:schemeClr val="dk1"/>
                </a:solidFill>
                <a:latin typeface="Century Gothic"/>
                <a:ea typeface="Century Gothic"/>
                <a:cs typeface="Century Gothic"/>
                <a:sym typeface="Century Gothic"/>
              </a:rPr>
              <a:t>C. An alcohol and a carboxylic acid</a:t>
            </a:r>
          </a:p>
        </p:txBody>
      </p:sp>
      <p:sp>
        <p:nvSpPr>
          <p:cNvPr id="4" name="TextBox 3">
            <a:extLst>
              <a:ext uri="{FF2B5EF4-FFF2-40B4-BE49-F238E27FC236}">
                <a16:creationId xmlns:a16="http://schemas.microsoft.com/office/drawing/2014/main" id="{49D9FD6F-2370-714D-B4BC-9DA02B16D063}"/>
              </a:ext>
            </a:extLst>
          </p:cNvPr>
          <p:cNvSpPr txBox="1"/>
          <p:nvPr/>
        </p:nvSpPr>
        <p:spPr>
          <a:xfrm>
            <a:off x="332194" y="2550685"/>
            <a:ext cx="11622740" cy="1569660"/>
          </a:xfrm>
          <a:prstGeom prst="rect">
            <a:avLst/>
          </a:prstGeom>
          <a:noFill/>
        </p:spPr>
        <p:txBody>
          <a:bodyPr wrap="square" rtlCol="0">
            <a:spAutoFit/>
          </a:bodyPr>
          <a:lstStyle/>
          <a:p>
            <a:pPr marL="457200" indent="-457200">
              <a:buFont typeface="+mj-lt"/>
              <a:buAutoNum type="arabicPeriod" startAt="2"/>
            </a:pPr>
            <a:r>
              <a:rPr lang="en-GB" sz="2400" dirty="0">
                <a:latin typeface="Century Gothic" panose="020B0502020202020204" pitchFamily="34" charset="0"/>
              </a:rPr>
              <a:t>What is the name of the ester formed from ethanol and ethanoic acid?</a:t>
            </a:r>
          </a:p>
          <a:p>
            <a:pPr marL="914400" lvl="1" indent="-457200">
              <a:buFont typeface="Wingdings" pitchFamily="2" charset="2"/>
              <a:buChar char="q"/>
            </a:pPr>
            <a:r>
              <a:rPr lang="en-GB" sz="2400" dirty="0">
                <a:latin typeface="Century Gothic" panose="020B0502020202020204" pitchFamily="34" charset="0"/>
              </a:rPr>
              <a:t>A. Ethanol ethanoate</a:t>
            </a:r>
            <a:endParaRPr lang="en-GB" sz="2400" baseline="-25000" dirty="0">
              <a:latin typeface="Century Gothic" panose="020B0502020202020204" pitchFamily="34" charset="0"/>
            </a:endParaRPr>
          </a:p>
          <a:p>
            <a:pPr marL="914400" lvl="1" indent="-457200">
              <a:buFont typeface="Wingdings" pitchFamily="2" charset="2"/>
              <a:buChar char="q"/>
            </a:pPr>
            <a:r>
              <a:rPr lang="en-GB" sz="2400" dirty="0">
                <a:latin typeface="Century Gothic" panose="020B0502020202020204" pitchFamily="34" charset="0"/>
              </a:rPr>
              <a:t>B. Ethyl ethanoate</a:t>
            </a:r>
            <a:endParaRPr lang="en-GB" sz="2400" baseline="-25000" dirty="0">
              <a:latin typeface="Century Gothic" panose="020B0502020202020204" pitchFamily="34" charset="0"/>
            </a:endParaRPr>
          </a:p>
          <a:p>
            <a:pPr marL="914400" lvl="1" indent="-457200">
              <a:buFont typeface="Wingdings" pitchFamily="2" charset="2"/>
              <a:buChar char="q"/>
            </a:pPr>
            <a:r>
              <a:rPr lang="en-GB" sz="2400" dirty="0">
                <a:latin typeface="Century Gothic" panose="020B0502020202020204" pitchFamily="34" charset="0"/>
              </a:rPr>
              <a:t>C. Ethyl ethanoic </a:t>
            </a:r>
            <a:endParaRPr lang="en-GB" sz="2400" baseline="-25000" dirty="0">
              <a:latin typeface="Century Gothic" panose="020B0502020202020204" pitchFamily="34" charset="0"/>
            </a:endParaRPr>
          </a:p>
        </p:txBody>
      </p:sp>
      <p:sp>
        <p:nvSpPr>
          <p:cNvPr id="5" name="TextBox 4">
            <a:extLst>
              <a:ext uri="{FF2B5EF4-FFF2-40B4-BE49-F238E27FC236}">
                <a16:creationId xmlns:a16="http://schemas.microsoft.com/office/drawing/2014/main" id="{FA56AB9A-831D-8048-BB27-E49EAE012180}"/>
              </a:ext>
            </a:extLst>
          </p:cNvPr>
          <p:cNvSpPr txBox="1"/>
          <p:nvPr/>
        </p:nvSpPr>
        <p:spPr>
          <a:xfrm>
            <a:off x="351447" y="4301988"/>
            <a:ext cx="11183973" cy="1938992"/>
          </a:xfrm>
          <a:prstGeom prst="rect">
            <a:avLst/>
          </a:prstGeom>
          <a:noFill/>
        </p:spPr>
        <p:txBody>
          <a:bodyPr wrap="square" rtlCol="0">
            <a:spAutoFit/>
          </a:bodyPr>
          <a:lstStyle/>
          <a:p>
            <a:pPr marL="457200" indent="-457200">
              <a:buFont typeface="+mj-lt"/>
              <a:buAutoNum type="arabicPeriod" startAt="3"/>
            </a:pPr>
            <a:r>
              <a:rPr lang="en-GB" sz="2400" dirty="0">
                <a:latin typeface="Century Gothic" panose="020B0502020202020204" pitchFamily="34" charset="0"/>
              </a:rPr>
              <a:t>What is a use of esters?</a:t>
            </a:r>
          </a:p>
          <a:p>
            <a:pPr marL="914400" lvl="1" indent="-457200">
              <a:buFont typeface="Wingdings" pitchFamily="2" charset="2"/>
              <a:buChar char="q"/>
            </a:pPr>
            <a:r>
              <a:rPr lang="en-GB" sz="2400" dirty="0">
                <a:latin typeface="Century Gothic" panose="020B0502020202020204" pitchFamily="34" charset="0"/>
              </a:rPr>
              <a:t>A. As a fuel</a:t>
            </a:r>
          </a:p>
          <a:p>
            <a:pPr marL="914400" lvl="1" indent="-457200">
              <a:buFont typeface="Wingdings" pitchFamily="2" charset="2"/>
              <a:buChar char="q"/>
            </a:pPr>
            <a:r>
              <a:rPr lang="en-GB" sz="2400" dirty="0">
                <a:latin typeface="Century Gothic" panose="020B0502020202020204" pitchFamily="34" charset="0"/>
              </a:rPr>
              <a:t>B. In alcoholic drinks</a:t>
            </a:r>
          </a:p>
          <a:p>
            <a:pPr marL="914400" lvl="1" indent="-457200">
              <a:buFont typeface="Wingdings" pitchFamily="2" charset="2"/>
              <a:buChar char="q"/>
            </a:pPr>
            <a:r>
              <a:rPr lang="en-GB" sz="2400" dirty="0">
                <a:latin typeface="Century Gothic" panose="020B0502020202020204" pitchFamily="34" charset="0"/>
              </a:rPr>
              <a:t>C. In scented products</a:t>
            </a:r>
          </a:p>
          <a:p>
            <a:pPr marL="914400" lvl="1" indent="-457200">
              <a:buFont typeface="Wingdings" pitchFamily="2" charset="2"/>
              <a:buChar char="q"/>
            </a:pPr>
            <a:endParaRPr lang="en-GB" sz="2400" dirty="0">
              <a:latin typeface="Century Gothic" panose="020B0502020202020204" pitchFamily="34" charset="0"/>
            </a:endParaRPr>
          </a:p>
        </p:txBody>
      </p:sp>
      <p:sp>
        <p:nvSpPr>
          <p:cNvPr id="6" name="TextBox 5">
            <a:extLst>
              <a:ext uri="{FF2B5EF4-FFF2-40B4-BE49-F238E27FC236}">
                <a16:creationId xmlns:a16="http://schemas.microsoft.com/office/drawing/2014/main" id="{414A8B36-6BDF-BE4B-8892-9B947E7C3878}"/>
              </a:ext>
            </a:extLst>
          </p:cNvPr>
          <p:cNvSpPr txBox="1"/>
          <p:nvPr/>
        </p:nvSpPr>
        <p:spPr>
          <a:xfrm>
            <a:off x="777903" y="1714394"/>
            <a:ext cx="475167" cy="646331"/>
          </a:xfrm>
          <a:prstGeom prst="rect">
            <a:avLst/>
          </a:prstGeom>
          <a:noFill/>
        </p:spPr>
        <p:txBody>
          <a:bodyPr wrap="square" rtlCol="0">
            <a:spAutoFit/>
          </a:bodyPr>
          <a:lstStyle/>
          <a:p>
            <a:r>
              <a:rPr lang="en-GB" sz="3600" b="1" dirty="0">
                <a:solidFill>
                  <a:srgbClr val="0070C0"/>
                </a:solidFill>
              </a:rPr>
              <a:t>✓</a:t>
            </a:r>
          </a:p>
        </p:txBody>
      </p:sp>
      <p:sp>
        <p:nvSpPr>
          <p:cNvPr id="7" name="TextBox 6">
            <a:extLst>
              <a:ext uri="{FF2B5EF4-FFF2-40B4-BE49-F238E27FC236}">
                <a16:creationId xmlns:a16="http://schemas.microsoft.com/office/drawing/2014/main" id="{35D929A0-231D-1240-9D4E-D34941075FB6}"/>
              </a:ext>
            </a:extLst>
          </p:cNvPr>
          <p:cNvSpPr txBox="1"/>
          <p:nvPr/>
        </p:nvSpPr>
        <p:spPr>
          <a:xfrm>
            <a:off x="780488" y="3103565"/>
            <a:ext cx="530915" cy="646331"/>
          </a:xfrm>
          <a:prstGeom prst="rect">
            <a:avLst/>
          </a:prstGeom>
          <a:noFill/>
        </p:spPr>
        <p:txBody>
          <a:bodyPr wrap="none" rtlCol="0">
            <a:spAutoFit/>
          </a:bodyPr>
          <a:lstStyle/>
          <a:p>
            <a:r>
              <a:rPr lang="en-GB" sz="3600" b="1" dirty="0">
                <a:solidFill>
                  <a:srgbClr val="0070C0"/>
                </a:solidFill>
              </a:rPr>
              <a:t>✓</a:t>
            </a:r>
          </a:p>
        </p:txBody>
      </p:sp>
      <p:sp>
        <p:nvSpPr>
          <p:cNvPr id="8" name="TextBox 7">
            <a:extLst>
              <a:ext uri="{FF2B5EF4-FFF2-40B4-BE49-F238E27FC236}">
                <a16:creationId xmlns:a16="http://schemas.microsoft.com/office/drawing/2014/main" id="{2D665B36-599A-0A4B-82CC-E13599829A11}"/>
              </a:ext>
            </a:extLst>
          </p:cNvPr>
          <p:cNvSpPr txBox="1"/>
          <p:nvPr/>
        </p:nvSpPr>
        <p:spPr>
          <a:xfrm>
            <a:off x="811233" y="5223907"/>
            <a:ext cx="530915" cy="646331"/>
          </a:xfrm>
          <a:prstGeom prst="rect">
            <a:avLst/>
          </a:prstGeom>
          <a:noFill/>
        </p:spPr>
        <p:txBody>
          <a:bodyPr wrap="none" rtlCol="0">
            <a:spAutoFit/>
          </a:bodyPr>
          <a:lstStyle/>
          <a:p>
            <a:r>
              <a:rPr lang="en-GB" sz="3600" b="1" dirty="0">
                <a:solidFill>
                  <a:srgbClr val="0070C0"/>
                </a:solidFill>
              </a:rPr>
              <a:t>✓</a:t>
            </a:r>
          </a:p>
        </p:txBody>
      </p:sp>
    </p:spTree>
    <p:extLst>
      <p:ext uri="{BB962C8B-B14F-4D97-AF65-F5344CB8AC3E}">
        <p14:creationId xmlns:p14="http://schemas.microsoft.com/office/powerpoint/2010/main" val="1224344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0F0A34-8226-A241-BB87-E02C0E43B851}"/>
              </a:ext>
            </a:extLst>
          </p:cNvPr>
          <p:cNvSpPr>
            <a:spLocks noGrp="1"/>
          </p:cNvSpPr>
          <p:nvPr>
            <p:ph type="title"/>
          </p:nvPr>
        </p:nvSpPr>
        <p:spPr/>
        <p:txBody>
          <a:bodyPr/>
          <a:lstStyle/>
          <a:p>
            <a:endParaRPr lang="en-US" dirty="0">
              <a:latin typeface="Century Gothic" panose="020B0502020202020204" pitchFamily="34" charset="0"/>
            </a:endParaRPr>
          </a:p>
        </p:txBody>
      </p:sp>
      <p:graphicFrame>
        <p:nvGraphicFramePr>
          <p:cNvPr id="3" name="Table 3">
            <a:extLst>
              <a:ext uri="{FF2B5EF4-FFF2-40B4-BE49-F238E27FC236}">
                <a16:creationId xmlns:a16="http://schemas.microsoft.com/office/drawing/2014/main" id="{2D1EACB4-F44A-B74F-9ED5-BE0F8D4E6DF6}"/>
              </a:ext>
            </a:extLst>
          </p:cNvPr>
          <p:cNvGraphicFramePr>
            <a:graphicFrameLocks noGrp="1"/>
          </p:cNvGraphicFramePr>
          <p:nvPr>
            <p:extLst>
              <p:ext uri="{D42A27DB-BD31-4B8C-83A1-F6EECF244321}">
                <p14:modId xmlns:p14="http://schemas.microsoft.com/office/powerpoint/2010/main" val="238050749"/>
              </p:ext>
            </p:extLst>
          </p:nvPr>
        </p:nvGraphicFramePr>
        <p:xfrm>
          <a:off x="1496491" y="2232469"/>
          <a:ext cx="8128000" cy="2393061"/>
        </p:xfrm>
        <a:graphic>
          <a:graphicData uri="http://schemas.openxmlformats.org/drawingml/2006/table">
            <a:tbl>
              <a:tblPr firstRow="1" bandRow="1">
                <a:tableStyleId>{5940675A-B579-460E-94D1-54222C63F5DA}</a:tableStyleId>
              </a:tblPr>
              <a:tblGrid>
                <a:gridCol w="4064000">
                  <a:extLst>
                    <a:ext uri="{9D8B030D-6E8A-4147-A177-3AD203B41FA5}">
                      <a16:colId xmlns:a16="http://schemas.microsoft.com/office/drawing/2014/main" val="1642615921"/>
                    </a:ext>
                  </a:extLst>
                </a:gridCol>
                <a:gridCol w="4064000">
                  <a:extLst>
                    <a:ext uri="{9D8B030D-6E8A-4147-A177-3AD203B41FA5}">
                      <a16:colId xmlns:a16="http://schemas.microsoft.com/office/drawing/2014/main" val="3812992782"/>
                    </a:ext>
                  </a:extLst>
                </a:gridCol>
              </a:tblGrid>
              <a:tr h="785043">
                <a:tc gridSpan="2">
                  <a:txBody>
                    <a:bodyPr/>
                    <a:lstStyle/>
                    <a:p>
                      <a:r>
                        <a:rPr lang="en-US" sz="2800" dirty="0">
                          <a:latin typeface="Century Gothic" panose="020B0502020202020204" pitchFamily="34" charset="0"/>
                        </a:rPr>
                        <a:t>Lesson C5.1.11</a:t>
                      </a:r>
                    </a:p>
                  </a:txBody>
                  <a:tcPr/>
                </a:tc>
                <a:tc hMerge="1">
                  <a:txBody>
                    <a:bodyPr/>
                    <a:lstStyle/>
                    <a:p>
                      <a:endParaRPr lang="en-US">
                        <a:latin typeface="Century Gothic" panose="020B0502020202020204" pitchFamily="34" charset="0"/>
                      </a:endParaRPr>
                    </a:p>
                  </a:txBody>
                  <a:tcPr/>
                </a:tc>
                <a:extLst>
                  <a:ext uri="{0D108BD9-81ED-4DB2-BD59-A6C34878D82A}">
                    <a16:rowId xmlns:a16="http://schemas.microsoft.com/office/drawing/2014/main" val="3837581013"/>
                  </a:ext>
                </a:extLst>
              </a:tr>
              <a:tr h="785043">
                <a:tc>
                  <a:txBody>
                    <a:bodyPr/>
                    <a:lstStyle/>
                    <a:p>
                      <a:r>
                        <a:rPr lang="en-US" dirty="0">
                          <a:latin typeface="Century Gothic" panose="020B0502020202020204" pitchFamily="34" charset="0"/>
                        </a:rPr>
                        <a:t>What was good about this lesson?</a:t>
                      </a:r>
                    </a:p>
                  </a:txBody>
                  <a:tcPr/>
                </a:tc>
                <a:tc>
                  <a:txBody>
                    <a:bodyPr/>
                    <a:lstStyle/>
                    <a:p>
                      <a:r>
                        <a:rPr lang="en-US" dirty="0">
                          <a:latin typeface="Century Gothic" panose="020B0502020202020204" pitchFamily="34" charset="0"/>
                        </a:rPr>
                        <a:t>What can we do to improve this lesson?</a:t>
                      </a:r>
                    </a:p>
                  </a:txBody>
                  <a:tcPr/>
                </a:tc>
                <a:extLst>
                  <a:ext uri="{0D108BD9-81ED-4DB2-BD59-A6C34878D82A}">
                    <a16:rowId xmlns:a16="http://schemas.microsoft.com/office/drawing/2014/main" val="1645917218"/>
                  </a:ext>
                </a:extLst>
              </a:tr>
              <a:tr h="822975">
                <a:tc>
                  <a:txBody>
                    <a:bodyPr/>
                    <a:lstStyle/>
                    <a:p>
                      <a:endParaRPr lang="en-US" dirty="0">
                        <a:latin typeface="Century Gothic" panose="020B0502020202020204" pitchFamily="34" charset="0"/>
                      </a:endParaRPr>
                    </a:p>
                  </a:txBody>
                  <a:tcPr/>
                </a:tc>
                <a:tc>
                  <a:txBody>
                    <a:bodyPr/>
                    <a:lstStyle/>
                    <a:p>
                      <a:endParaRPr lang="en-US" dirty="0">
                        <a:latin typeface="Century Gothic" panose="020B0502020202020204" pitchFamily="34" charset="0"/>
                      </a:endParaRPr>
                    </a:p>
                  </a:txBody>
                  <a:tcPr/>
                </a:tc>
                <a:extLst>
                  <a:ext uri="{0D108BD9-81ED-4DB2-BD59-A6C34878D82A}">
                    <a16:rowId xmlns:a16="http://schemas.microsoft.com/office/drawing/2014/main" val="3362698623"/>
                  </a:ext>
                </a:extLst>
              </a:tr>
            </a:tbl>
          </a:graphicData>
        </a:graphic>
      </p:graphicFrame>
      <p:sp>
        <p:nvSpPr>
          <p:cNvPr id="4" name="TextBox 3">
            <a:extLst>
              <a:ext uri="{FF2B5EF4-FFF2-40B4-BE49-F238E27FC236}">
                <a16:creationId xmlns:a16="http://schemas.microsoft.com/office/drawing/2014/main" id="{0CA90EEB-C2F3-6E47-A765-96DB893579C0}"/>
              </a:ext>
            </a:extLst>
          </p:cNvPr>
          <p:cNvSpPr txBox="1"/>
          <p:nvPr/>
        </p:nvSpPr>
        <p:spPr>
          <a:xfrm>
            <a:off x="1305677" y="5152355"/>
            <a:ext cx="9685411" cy="1200329"/>
          </a:xfrm>
          <a:prstGeom prst="rect">
            <a:avLst/>
          </a:prstGeom>
          <a:noFill/>
        </p:spPr>
        <p:txBody>
          <a:bodyPr wrap="square" rtlCol="0">
            <a:spAutoFit/>
          </a:bodyPr>
          <a:lstStyle/>
          <a:p>
            <a:r>
              <a:rPr lang="en-US" sz="2400" dirty="0">
                <a:solidFill>
                  <a:schemeClr val="accent1"/>
                </a:solidFill>
                <a:latin typeface="Century Gothic" panose="020B0502020202020204" pitchFamily="34" charset="0"/>
                <a:hlinkClick r:id="rId3">
                  <a:extLst>
                    <a:ext uri="{A12FA001-AC4F-418D-AE19-62706E023703}">
                      <ahyp:hlinkClr xmlns:ahyp="http://schemas.microsoft.com/office/drawing/2018/hyperlinkcolor" val="tx"/>
                    </a:ext>
                  </a:extLst>
                </a:hlinkClick>
              </a:rPr>
              <a:t>Send us your feedback by clicking this link </a:t>
            </a:r>
          </a:p>
          <a:p>
            <a:r>
              <a:rPr lang="en-US" sz="2400" dirty="0">
                <a:latin typeface="Century Gothic" panose="020B0502020202020204" pitchFamily="34" charset="0"/>
              </a:rPr>
              <a:t>or by emailing </a:t>
            </a:r>
            <a:r>
              <a:rPr lang="en-US" sz="2400" dirty="0">
                <a:solidFill>
                  <a:schemeClr val="accent1"/>
                </a:solidFill>
                <a:latin typeface="Century Gothic" panose="020B0502020202020204" pitchFamily="34" charset="0"/>
                <a:hlinkClick r:id="rId4">
                  <a:extLst>
                    <a:ext uri="{A12FA001-AC4F-418D-AE19-62706E023703}">
                      <ahyp:hlinkClr xmlns:ahyp="http://schemas.microsoft.com/office/drawing/2018/hyperlinkcolor" val="tx"/>
                    </a:ext>
                  </a:extLst>
                </a:hlinkClick>
              </a:rPr>
              <a:t>sciencemastery@arkonline.org</a:t>
            </a:r>
            <a:endParaRPr lang="en-US" sz="2400" dirty="0">
              <a:solidFill>
                <a:schemeClr val="accent1"/>
              </a:solidFill>
              <a:latin typeface="Century Gothic" panose="020B0502020202020204" pitchFamily="34" charset="0"/>
            </a:endParaRPr>
          </a:p>
          <a:p>
            <a:r>
              <a:rPr lang="en-US" sz="2400" dirty="0">
                <a:latin typeface="Century Gothic" panose="020B0502020202020204" pitchFamily="34" charset="0"/>
              </a:rPr>
              <a:t>Thank you!</a:t>
            </a:r>
          </a:p>
        </p:txBody>
      </p:sp>
    </p:spTree>
    <p:extLst>
      <p:ext uri="{BB962C8B-B14F-4D97-AF65-F5344CB8AC3E}">
        <p14:creationId xmlns:p14="http://schemas.microsoft.com/office/powerpoint/2010/main" val="3380038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 name="Google Shape;100;p1">
            <a:extLst>
              <a:ext uri="{FF2B5EF4-FFF2-40B4-BE49-F238E27FC236}">
                <a16:creationId xmlns:a16="http://schemas.microsoft.com/office/drawing/2014/main" id="{A3F4895E-1D02-224B-8268-6EB01190633F}"/>
              </a:ext>
            </a:extLst>
          </p:cNvPr>
          <p:cNvSpPr txBox="1"/>
          <p:nvPr/>
        </p:nvSpPr>
        <p:spPr>
          <a:xfrm>
            <a:off x="375476" y="317643"/>
            <a:ext cx="11670749" cy="32623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u="sng" dirty="0">
                <a:solidFill>
                  <a:schemeClr val="dk1"/>
                </a:solidFill>
                <a:latin typeface="Century Gothic"/>
                <a:ea typeface="Century Gothic"/>
                <a:cs typeface="Century Gothic"/>
                <a:sym typeface="Century Gothic"/>
              </a:rPr>
              <a:t>Taking it Further: Esters</a:t>
            </a:r>
            <a:endParaRPr lang="en-GB" sz="2400" b="1" i="0" u="sng" strike="noStrike" cap="none" dirty="0">
              <a:solidFill>
                <a:schemeClr val="dk1"/>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2400"/>
              <a:buFont typeface="Arial"/>
              <a:buNone/>
            </a:pPr>
            <a:endParaRPr lang="en-GB" sz="2400" b="1" dirty="0">
              <a:solidFill>
                <a:schemeClr val="dk1"/>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2400"/>
              <a:buFont typeface="Arial"/>
              <a:buNone/>
            </a:pPr>
            <a:r>
              <a:rPr lang="en-GB" sz="2400" b="1" i="0" u="none" strike="noStrike" cap="none" dirty="0">
                <a:solidFill>
                  <a:schemeClr val="dk1"/>
                </a:solidFill>
                <a:latin typeface="Century Gothic"/>
                <a:ea typeface="Century Gothic"/>
                <a:cs typeface="Century Gothic"/>
                <a:sym typeface="Century Gothic"/>
              </a:rPr>
              <a:t>Do Now:</a:t>
            </a:r>
          </a:p>
          <a:p>
            <a:pPr marL="0" marR="0" lvl="0" indent="0" algn="l" rtl="0">
              <a:lnSpc>
                <a:spcPct val="100000"/>
              </a:lnSpc>
              <a:spcBef>
                <a:spcPts val="0"/>
              </a:spcBef>
              <a:spcAft>
                <a:spcPts val="0"/>
              </a:spcAft>
              <a:buClr>
                <a:srgbClr val="000000"/>
              </a:buClr>
              <a:buSzPts val="2400"/>
              <a:buFont typeface="Arial"/>
              <a:buNone/>
            </a:pPr>
            <a:endParaRPr sz="1400" b="0" i="0" u="none" strike="noStrike" cap="none" dirty="0">
              <a:solidFill>
                <a:srgbClr val="000000"/>
              </a:solidFill>
              <a:latin typeface="Arial"/>
              <a:ea typeface="Arial"/>
              <a:cs typeface="Arial"/>
              <a:sym typeface="Arial"/>
            </a:endParaRPr>
          </a:p>
          <a:p>
            <a:pPr marL="457200" marR="0" lvl="0" indent="-457200" algn="l" rtl="0">
              <a:lnSpc>
                <a:spcPct val="100000"/>
              </a:lnSpc>
              <a:spcBef>
                <a:spcPts val="0"/>
              </a:spcBef>
              <a:spcAft>
                <a:spcPts val="0"/>
              </a:spcAft>
              <a:buClr>
                <a:schemeClr val="dk1"/>
              </a:buClr>
              <a:buSzPts val="2400"/>
              <a:buAutoNum type="arabicPeriod"/>
            </a:pPr>
            <a:r>
              <a:rPr lang="en-GB" sz="2400" dirty="0">
                <a:solidFill>
                  <a:schemeClr val="dk1"/>
                </a:solidFill>
                <a:latin typeface="Century Gothic"/>
                <a:ea typeface="Century Gothic"/>
                <a:cs typeface="Century Gothic"/>
                <a:sym typeface="Century Gothic"/>
              </a:rPr>
              <a:t>Name the functional group found in carboxylic acids. </a:t>
            </a:r>
          </a:p>
          <a:p>
            <a:pPr marL="457200" marR="0" lvl="0" indent="-457200" algn="l" rtl="0">
              <a:lnSpc>
                <a:spcPct val="100000"/>
              </a:lnSpc>
              <a:spcBef>
                <a:spcPts val="0"/>
              </a:spcBef>
              <a:spcAft>
                <a:spcPts val="0"/>
              </a:spcAft>
              <a:buClr>
                <a:schemeClr val="dk1"/>
              </a:buClr>
              <a:buSzPts val="2400"/>
              <a:buAutoNum type="arabicPeriod"/>
            </a:pPr>
            <a:r>
              <a:rPr lang="en-GB" sz="2400" dirty="0">
                <a:solidFill>
                  <a:schemeClr val="dk1"/>
                </a:solidFill>
                <a:latin typeface="Century Gothic"/>
                <a:ea typeface="Century Gothic"/>
                <a:cs typeface="Century Gothic"/>
                <a:sym typeface="Century Gothic"/>
              </a:rPr>
              <a:t>State the chemical formula of methanoic acid.</a:t>
            </a:r>
          </a:p>
          <a:p>
            <a:pPr marL="457200" marR="0" lvl="0" indent="-457200" algn="l" rtl="0">
              <a:lnSpc>
                <a:spcPct val="100000"/>
              </a:lnSpc>
              <a:spcBef>
                <a:spcPts val="0"/>
              </a:spcBef>
              <a:spcAft>
                <a:spcPts val="0"/>
              </a:spcAft>
              <a:buClr>
                <a:schemeClr val="dk1"/>
              </a:buClr>
              <a:buSzPts val="2400"/>
              <a:buAutoNum type="arabicPeriod"/>
            </a:pPr>
            <a:r>
              <a:rPr lang="en-GB" sz="2400" dirty="0">
                <a:solidFill>
                  <a:schemeClr val="dk1"/>
                </a:solidFill>
                <a:latin typeface="Century Gothic"/>
                <a:ea typeface="Century Gothic"/>
                <a:cs typeface="Century Gothic"/>
                <a:sym typeface="Century Gothic"/>
              </a:rPr>
              <a:t>Name the homologous series that contain a C=C double bond.</a:t>
            </a:r>
          </a:p>
          <a:p>
            <a:pPr marL="457200" marR="0" lvl="0" indent="-457200" algn="l" rtl="0">
              <a:lnSpc>
                <a:spcPct val="100000"/>
              </a:lnSpc>
              <a:spcBef>
                <a:spcPts val="0"/>
              </a:spcBef>
              <a:spcAft>
                <a:spcPts val="0"/>
              </a:spcAft>
              <a:buClr>
                <a:schemeClr val="dk1"/>
              </a:buClr>
              <a:buSzPts val="2400"/>
              <a:buAutoNum type="arabicPeriod"/>
            </a:pPr>
            <a:r>
              <a:rPr lang="en-GB" sz="2400" dirty="0">
                <a:solidFill>
                  <a:schemeClr val="dk1"/>
                </a:solidFill>
                <a:latin typeface="Century Gothic"/>
                <a:ea typeface="Century Gothic"/>
                <a:cs typeface="Century Gothic"/>
                <a:sym typeface="Century Gothic"/>
              </a:rPr>
              <a:t>Name the alcohol that contains two carbon atoms.</a:t>
            </a:r>
          </a:p>
          <a:p>
            <a:pPr marL="457200" indent="-457200">
              <a:buClr>
                <a:schemeClr val="dk1"/>
              </a:buClr>
              <a:buSzPts val="2400"/>
              <a:buFontTx/>
              <a:buAutoNum type="arabicPeriod"/>
            </a:pPr>
            <a:r>
              <a:rPr lang="en-GB" sz="2400" dirty="0">
                <a:solidFill>
                  <a:schemeClr val="dk1"/>
                </a:solidFill>
                <a:latin typeface="Century Gothic"/>
                <a:ea typeface="Century Gothic"/>
                <a:cs typeface="Century Gothic"/>
                <a:sym typeface="Century Gothic"/>
              </a:rPr>
              <a:t>Give a use of ethanol.</a:t>
            </a:r>
          </a:p>
        </p:txBody>
      </p:sp>
      <p:pic>
        <p:nvPicPr>
          <p:cNvPr id="2" name="Picture 1" descr="Icon&#10;&#10;Description automatically generated">
            <a:extLst>
              <a:ext uri="{FF2B5EF4-FFF2-40B4-BE49-F238E27FC236}">
                <a16:creationId xmlns:a16="http://schemas.microsoft.com/office/drawing/2014/main" id="{9F730F70-0749-FF01-10E6-FE417796D5B5}"/>
              </a:ext>
            </a:extLst>
          </p:cNvPr>
          <p:cNvPicPr>
            <a:picLocks noChangeAspect="1"/>
          </p:cNvPicPr>
          <p:nvPr/>
        </p:nvPicPr>
        <p:blipFill>
          <a:blip r:embed="rId3">
            <a:clrChange>
              <a:clrFrom>
                <a:srgbClr val="FEFEFE"/>
              </a:clrFrom>
              <a:clrTo>
                <a:srgbClr val="FEFEFE">
                  <a:alpha val="0"/>
                </a:srgbClr>
              </a:clrTo>
            </a:clrChange>
          </a:blip>
          <a:stretch>
            <a:fillRect/>
          </a:stretch>
        </p:blipFill>
        <p:spPr>
          <a:xfrm>
            <a:off x="10680335" y="5513946"/>
            <a:ext cx="707013" cy="1175908"/>
          </a:xfrm>
          <a:prstGeom prst="rect">
            <a:avLst/>
          </a:prstGeom>
        </p:spPr>
      </p:pic>
      <p:sp>
        <p:nvSpPr>
          <p:cNvPr id="5" name="TextBox 4">
            <a:extLst>
              <a:ext uri="{FF2B5EF4-FFF2-40B4-BE49-F238E27FC236}">
                <a16:creationId xmlns:a16="http://schemas.microsoft.com/office/drawing/2014/main" id="{FFF15974-89A5-6401-2CE3-323AA5D1A266}"/>
              </a:ext>
            </a:extLst>
          </p:cNvPr>
          <p:cNvSpPr txBox="1"/>
          <p:nvPr/>
        </p:nvSpPr>
        <p:spPr>
          <a:xfrm>
            <a:off x="442290" y="4163921"/>
            <a:ext cx="10685056" cy="1569660"/>
          </a:xfrm>
          <a:prstGeom prst="rect">
            <a:avLst/>
          </a:prstGeom>
          <a:noFill/>
        </p:spPr>
        <p:txBody>
          <a:bodyPr wrap="square">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dirty="0">
                <a:solidFill>
                  <a:schemeClr val="dk1"/>
                </a:solidFill>
                <a:latin typeface="Century Gothic"/>
                <a:ea typeface="Century Gothic"/>
                <a:cs typeface="Century Gothic"/>
                <a:sym typeface="Century Gothic"/>
              </a:rPr>
              <a:t>Drill:</a:t>
            </a:r>
          </a:p>
          <a:p>
            <a:pPr marL="457200" indent="-457200">
              <a:buClr>
                <a:schemeClr val="dk1"/>
              </a:buClr>
              <a:buSzPts val="2400"/>
              <a:buFontTx/>
              <a:buAutoNum type="arabicPeriod"/>
            </a:pPr>
            <a:r>
              <a:rPr lang="en-US" sz="2400" dirty="0">
                <a:solidFill>
                  <a:schemeClr val="dk1"/>
                </a:solidFill>
                <a:latin typeface="Century Gothic"/>
                <a:ea typeface="Century Gothic"/>
                <a:cs typeface="Century Gothic"/>
                <a:sym typeface="Century Gothic"/>
              </a:rPr>
              <a:t>Draw the structural formula of ethene.</a:t>
            </a:r>
          </a:p>
          <a:p>
            <a:pPr marL="457200" indent="-457200">
              <a:buClr>
                <a:schemeClr val="dk1"/>
              </a:buClr>
              <a:buSzPts val="2400"/>
              <a:buFontTx/>
              <a:buAutoNum type="arabicPeriod"/>
            </a:pPr>
            <a:r>
              <a:rPr lang="en-US" sz="2400" dirty="0">
                <a:solidFill>
                  <a:schemeClr val="dk1"/>
                </a:solidFill>
                <a:latin typeface="Century Gothic"/>
                <a:ea typeface="Century Gothic"/>
                <a:cs typeface="Century Gothic"/>
                <a:sym typeface="Century Gothic"/>
              </a:rPr>
              <a:t>Draw the structural formula of ethanol.</a:t>
            </a:r>
          </a:p>
          <a:p>
            <a:pPr marL="457200" indent="-457200">
              <a:buClr>
                <a:schemeClr val="dk1"/>
              </a:buClr>
              <a:buSzPts val="2400"/>
              <a:buFontTx/>
              <a:buAutoNum type="arabicPeriod"/>
            </a:pPr>
            <a:r>
              <a:rPr lang="en-US" sz="2400" dirty="0">
                <a:solidFill>
                  <a:schemeClr val="dk1"/>
                </a:solidFill>
                <a:latin typeface="Century Gothic"/>
                <a:ea typeface="Century Gothic"/>
                <a:cs typeface="Century Gothic"/>
                <a:sym typeface="Century Gothic"/>
              </a:rPr>
              <a:t>Draw the structural formula of ethanoic acid. </a:t>
            </a:r>
          </a:p>
        </p:txBody>
      </p:sp>
    </p:spTree>
    <p:extLst>
      <p:ext uri="{BB962C8B-B14F-4D97-AF65-F5344CB8AC3E}">
        <p14:creationId xmlns:p14="http://schemas.microsoft.com/office/powerpoint/2010/main" val="33304007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 name="Google Shape;100;p1">
            <a:extLst>
              <a:ext uri="{FF2B5EF4-FFF2-40B4-BE49-F238E27FC236}">
                <a16:creationId xmlns:a16="http://schemas.microsoft.com/office/drawing/2014/main" id="{A3F4895E-1D02-224B-8268-6EB01190633F}"/>
              </a:ext>
            </a:extLst>
          </p:cNvPr>
          <p:cNvSpPr txBox="1"/>
          <p:nvPr/>
        </p:nvSpPr>
        <p:spPr>
          <a:xfrm>
            <a:off x="355599" y="297765"/>
            <a:ext cx="8212668" cy="83095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u="sng" dirty="0">
                <a:solidFill>
                  <a:schemeClr val="dk1"/>
                </a:solidFill>
                <a:latin typeface="Century Gothic"/>
                <a:ea typeface="Century Gothic"/>
                <a:cs typeface="Century Gothic"/>
                <a:sym typeface="Century Gothic"/>
              </a:rPr>
              <a:t>Taking it Further: Esters</a:t>
            </a:r>
            <a:endParaRPr lang="en-GB" sz="2400" b="1" i="0" u="sng" strike="noStrike" cap="none" dirty="0">
              <a:solidFill>
                <a:schemeClr val="dk1"/>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2400"/>
              <a:buFont typeface="Arial"/>
              <a:buNone/>
            </a:pPr>
            <a:endParaRPr lang="en-GB" sz="2400" b="1" dirty="0">
              <a:solidFill>
                <a:schemeClr val="dk1"/>
              </a:solidFill>
              <a:latin typeface="Century Gothic"/>
              <a:ea typeface="Century Gothic"/>
              <a:cs typeface="Century Gothic"/>
              <a:sym typeface="Century Gothic"/>
            </a:endParaRPr>
          </a:p>
        </p:txBody>
      </p:sp>
      <p:sp>
        <p:nvSpPr>
          <p:cNvPr id="4" name="TextBox 3">
            <a:extLst>
              <a:ext uri="{FF2B5EF4-FFF2-40B4-BE49-F238E27FC236}">
                <a16:creationId xmlns:a16="http://schemas.microsoft.com/office/drawing/2014/main" id="{B91102DD-A228-F327-C6D1-2906BA5F3FB3}"/>
              </a:ext>
            </a:extLst>
          </p:cNvPr>
          <p:cNvSpPr txBox="1"/>
          <p:nvPr/>
        </p:nvSpPr>
        <p:spPr>
          <a:xfrm>
            <a:off x="380461" y="4823702"/>
            <a:ext cx="9815099" cy="1631216"/>
          </a:xfrm>
          <a:prstGeom prst="rect">
            <a:avLst/>
          </a:prstGeom>
          <a:noFill/>
        </p:spPr>
        <p:txBody>
          <a:bodyPr wrap="square">
            <a:spAutoFit/>
          </a:bodyPr>
          <a:lstStyle/>
          <a:p>
            <a:pPr marL="457200" marR="0" lvl="0" indent="-457200" algn="l" rtl="0">
              <a:lnSpc>
                <a:spcPct val="100000"/>
              </a:lnSpc>
              <a:spcBef>
                <a:spcPts val="0"/>
              </a:spcBef>
              <a:spcAft>
                <a:spcPts val="0"/>
              </a:spcAft>
              <a:buClr>
                <a:schemeClr val="dk1"/>
              </a:buClr>
              <a:buSzPct val="100000"/>
              <a:buFont typeface="+mj-lt"/>
              <a:buAutoNum type="arabicPeriod"/>
            </a:pPr>
            <a:r>
              <a:rPr lang="en-GB" sz="2000" dirty="0">
                <a:solidFill>
                  <a:schemeClr val="dk1"/>
                </a:solidFill>
                <a:latin typeface="Century Gothic"/>
                <a:ea typeface="Century Gothic"/>
                <a:cs typeface="Century Gothic"/>
                <a:sym typeface="Century Gothic"/>
              </a:rPr>
              <a:t>Explain why esters are useful in scented products.</a:t>
            </a:r>
          </a:p>
          <a:p>
            <a:pPr marL="457200" marR="0" lvl="0" indent="-457200" algn="l" rtl="0">
              <a:lnSpc>
                <a:spcPct val="100000"/>
              </a:lnSpc>
              <a:spcBef>
                <a:spcPts val="0"/>
              </a:spcBef>
              <a:spcAft>
                <a:spcPts val="0"/>
              </a:spcAft>
              <a:buClr>
                <a:schemeClr val="dk1"/>
              </a:buClr>
              <a:buSzPct val="100000"/>
              <a:buFont typeface="+mj-lt"/>
              <a:buAutoNum type="arabicPeriod"/>
            </a:pPr>
            <a:r>
              <a:rPr lang="en-GB" sz="2000" dirty="0">
                <a:solidFill>
                  <a:schemeClr val="dk1"/>
                </a:solidFill>
                <a:latin typeface="Century Gothic"/>
                <a:ea typeface="Century Gothic"/>
                <a:cs typeface="Century Gothic"/>
                <a:sym typeface="Century Gothic"/>
              </a:rPr>
              <a:t>Describe how an ester is formed.</a:t>
            </a:r>
            <a:endParaRPr lang="en-GB" sz="2000" b="0" i="0" u="none" strike="noStrike" cap="none" dirty="0">
              <a:solidFill>
                <a:schemeClr val="dk1"/>
              </a:solidFill>
              <a:latin typeface="Century Gothic"/>
              <a:ea typeface="Century Gothic"/>
              <a:cs typeface="Century Gothic"/>
              <a:sym typeface="Century Gothic"/>
            </a:endParaRPr>
          </a:p>
          <a:p>
            <a:pPr marL="457200" lvl="0" indent="-457200">
              <a:buClr>
                <a:schemeClr val="dk1"/>
              </a:buClr>
              <a:buSzPct val="100000"/>
              <a:buFont typeface="+mj-lt"/>
              <a:buAutoNum type="arabicPeriod"/>
            </a:pPr>
            <a:r>
              <a:rPr lang="en-GB" sz="2000" dirty="0">
                <a:solidFill>
                  <a:schemeClr val="dk1"/>
                </a:solidFill>
                <a:latin typeface="Century Gothic"/>
                <a:sym typeface="Century Gothic"/>
              </a:rPr>
              <a:t>Compare the properties of the product of a chemical reaction with the properties of the reactants.</a:t>
            </a:r>
          </a:p>
          <a:p>
            <a:pPr marL="457200" lvl="0" indent="-457200">
              <a:buClr>
                <a:schemeClr val="dk1"/>
              </a:buClr>
              <a:buSzPct val="100000"/>
              <a:buFont typeface="+mj-lt"/>
              <a:buAutoNum type="arabicPeriod"/>
            </a:pPr>
            <a:r>
              <a:rPr lang="en-GB" sz="2000" dirty="0">
                <a:solidFill>
                  <a:schemeClr val="dk1"/>
                </a:solidFill>
                <a:latin typeface="Century Gothic"/>
                <a:sym typeface="Century Gothic"/>
              </a:rPr>
              <a:t>Describe how we can determine the name of an ester. </a:t>
            </a:r>
          </a:p>
        </p:txBody>
      </p:sp>
      <p:pic>
        <p:nvPicPr>
          <p:cNvPr id="2" name="Picture 1" descr="Icon&#10;&#10;Description automatically generated">
            <a:extLst>
              <a:ext uri="{FF2B5EF4-FFF2-40B4-BE49-F238E27FC236}">
                <a16:creationId xmlns:a16="http://schemas.microsoft.com/office/drawing/2014/main" id="{B0C1B3DC-842B-5D53-B736-21A6E4F95669}"/>
              </a:ext>
            </a:extLst>
          </p:cNvPr>
          <p:cNvPicPr>
            <a:picLocks noChangeAspect="1"/>
          </p:cNvPicPr>
          <p:nvPr/>
        </p:nvPicPr>
        <p:blipFill>
          <a:blip r:embed="rId3">
            <a:clrChange>
              <a:clrFrom>
                <a:srgbClr val="FEFEFE"/>
              </a:clrFrom>
              <a:clrTo>
                <a:srgbClr val="FEFEFE">
                  <a:alpha val="0"/>
                </a:srgbClr>
              </a:clrTo>
            </a:clrChange>
          </a:blip>
          <a:stretch>
            <a:fillRect/>
          </a:stretch>
        </p:blipFill>
        <p:spPr>
          <a:xfrm>
            <a:off x="10680335" y="5513946"/>
            <a:ext cx="707013" cy="1175908"/>
          </a:xfrm>
          <a:prstGeom prst="rect">
            <a:avLst/>
          </a:prstGeom>
        </p:spPr>
      </p:pic>
      <p:sp>
        <p:nvSpPr>
          <p:cNvPr id="5" name="TextBox 4">
            <a:extLst>
              <a:ext uri="{FF2B5EF4-FFF2-40B4-BE49-F238E27FC236}">
                <a16:creationId xmlns:a16="http://schemas.microsoft.com/office/drawing/2014/main" id="{0188095C-9458-C614-B20A-FE09EB2D4093}"/>
              </a:ext>
            </a:extLst>
          </p:cNvPr>
          <p:cNvSpPr txBox="1"/>
          <p:nvPr/>
        </p:nvSpPr>
        <p:spPr>
          <a:xfrm>
            <a:off x="342899" y="1269509"/>
            <a:ext cx="10951633" cy="3416320"/>
          </a:xfrm>
          <a:prstGeom prst="rect">
            <a:avLst/>
          </a:prstGeom>
          <a:noFill/>
        </p:spPr>
        <p:txBody>
          <a:bodyPr wrap="square">
            <a:spAutoFit/>
          </a:bodyPr>
          <a:lstStyle/>
          <a:p>
            <a:pPr marL="0" marR="0" lvl="0" indent="0" algn="l" rtl="0">
              <a:lnSpc>
                <a:spcPct val="100000"/>
              </a:lnSpc>
              <a:spcBef>
                <a:spcPts val="0"/>
              </a:spcBef>
              <a:spcAft>
                <a:spcPts val="0"/>
              </a:spcAft>
              <a:buClr>
                <a:srgbClr val="000000"/>
              </a:buClr>
              <a:buSzPts val="2400"/>
              <a:buFont typeface="Arial"/>
              <a:buNone/>
            </a:pPr>
            <a:r>
              <a:rPr lang="en-GB" sz="2400" b="1" i="0" u="none" strike="noStrike" cap="none" dirty="0">
                <a:solidFill>
                  <a:schemeClr val="dk1"/>
                </a:solidFill>
                <a:latin typeface="Century Gothic"/>
                <a:ea typeface="Century Gothic"/>
                <a:cs typeface="Century Gothic"/>
                <a:sym typeface="Century Gothic"/>
              </a:rPr>
              <a:t>Read Now:</a:t>
            </a:r>
          </a:p>
          <a:p>
            <a:pPr marL="0" marR="0" lvl="0" indent="0" algn="l" rtl="0">
              <a:lnSpc>
                <a:spcPct val="100000"/>
              </a:lnSpc>
              <a:spcBef>
                <a:spcPts val="0"/>
              </a:spcBef>
              <a:spcAft>
                <a:spcPts val="0"/>
              </a:spcAft>
              <a:buClr>
                <a:srgbClr val="000000"/>
              </a:buClr>
              <a:buSzPts val="2400"/>
              <a:buFont typeface="Arial"/>
              <a:buNone/>
            </a:pPr>
            <a:endParaRPr lang="en-GB" sz="1200" b="1" dirty="0">
              <a:solidFill>
                <a:schemeClr val="dk1"/>
              </a:solidFill>
              <a:latin typeface="Century Gothic"/>
              <a:ea typeface="Century Gothic"/>
              <a:cs typeface="Century Gothic"/>
              <a:sym typeface="Century Gothic"/>
            </a:endParaRPr>
          </a:p>
          <a:p>
            <a:pPr lvl="0" algn="just">
              <a:buClr>
                <a:srgbClr val="000000"/>
              </a:buClr>
              <a:buSzPts val="2400"/>
            </a:pPr>
            <a:r>
              <a:rPr lang="en-GB" sz="2000" dirty="0">
                <a:solidFill>
                  <a:schemeClr val="dk1"/>
                </a:solidFill>
                <a:latin typeface="Century Gothic"/>
                <a:ea typeface="Century Gothic"/>
                <a:cs typeface="Arial"/>
                <a:sym typeface="Century Gothic"/>
              </a:rPr>
              <a:t>If you look on the ingredients lists on many scented cleaning products or fragrances, you may see compounds with names like methyl butanoate. Esters are organic compounds that usually have fruity smells and can be used as solvents, making them useful in scented products. Esters are formed through the chemical reaction between alcohols and carboxylic acids. In any chemical reaction, the properties of the new substance or compound formed is different to the substances or compounds it is formed from. We can use the names of the alcohols and the carboxylic acids that react to determine the name of the ester and the number of carbon atoms that would be found in a molecule. </a:t>
            </a:r>
            <a:endParaRPr lang="en-GB" sz="2400" dirty="0">
              <a:solidFill>
                <a:schemeClr val="dk1"/>
              </a:solidFill>
              <a:latin typeface="Century Gothic"/>
              <a:ea typeface="Century Gothic"/>
              <a:cs typeface="Century Gothic"/>
              <a:sym typeface="Century Gothic"/>
            </a:endParaRPr>
          </a:p>
        </p:txBody>
      </p:sp>
    </p:spTree>
    <p:extLst>
      <p:ext uri="{BB962C8B-B14F-4D97-AF65-F5344CB8AC3E}">
        <p14:creationId xmlns:p14="http://schemas.microsoft.com/office/powerpoint/2010/main" val="31173687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Free Oil Drill vector and picture">
            <a:extLst>
              <a:ext uri="{FF2B5EF4-FFF2-40B4-BE49-F238E27FC236}">
                <a16:creationId xmlns:a16="http://schemas.microsoft.com/office/drawing/2014/main" id="{74B846C5-EDAA-CD10-0807-126B9A0D6A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67563" y="141198"/>
            <a:ext cx="5024437" cy="471655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21F6D3BF-8D78-3D41-8D2E-5FED3055FC80}"/>
              </a:ext>
            </a:extLst>
          </p:cNvPr>
          <p:cNvSpPr>
            <a:spLocks noGrp="1"/>
          </p:cNvSpPr>
          <p:nvPr>
            <p:ph type="title"/>
          </p:nvPr>
        </p:nvSpPr>
        <p:spPr/>
        <p:txBody>
          <a:bodyPr>
            <a:normAutofit/>
          </a:bodyPr>
          <a:lstStyle/>
          <a:p>
            <a:r>
              <a:rPr lang="en-GB" dirty="0">
                <a:latin typeface="Century Gothic" panose="020B0502020202020204" pitchFamily="34" charset="0"/>
              </a:rPr>
              <a:t>C5.1.11</a:t>
            </a:r>
            <a:endParaRPr lang="en-US" dirty="0">
              <a:latin typeface="Century Gothic" panose="020B0502020202020204" pitchFamily="34" charset="0"/>
            </a:endParaRPr>
          </a:p>
        </p:txBody>
      </p:sp>
      <p:sp>
        <p:nvSpPr>
          <p:cNvPr id="3" name="Content Placeholder 2">
            <a:extLst>
              <a:ext uri="{FF2B5EF4-FFF2-40B4-BE49-F238E27FC236}">
                <a16:creationId xmlns:a16="http://schemas.microsoft.com/office/drawing/2014/main" id="{8676A10C-2676-7549-90A1-140565D5F092}"/>
              </a:ext>
            </a:extLst>
          </p:cNvPr>
          <p:cNvSpPr>
            <a:spLocks noGrp="1"/>
          </p:cNvSpPr>
          <p:nvPr>
            <p:ph idx="1"/>
          </p:nvPr>
        </p:nvSpPr>
        <p:spPr>
          <a:xfrm>
            <a:off x="509479" y="1315006"/>
            <a:ext cx="6619984" cy="1217993"/>
          </a:xfrm>
        </p:spPr>
        <p:txBody>
          <a:bodyPr/>
          <a:lstStyle/>
          <a:p>
            <a:r>
              <a:rPr lang="en-US" dirty="0">
                <a:latin typeface="Century Gothic" panose="020B0502020202020204" pitchFamily="34" charset="0"/>
              </a:rPr>
              <a:t>Taking it Further: Esters</a:t>
            </a:r>
          </a:p>
        </p:txBody>
      </p:sp>
      <p:sp>
        <p:nvSpPr>
          <p:cNvPr id="11" name="TextBox 10">
            <a:extLst>
              <a:ext uri="{FF2B5EF4-FFF2-40B4-BE49-F238E27FC236}">
                <a16:creationId xmlns:a16="http://schemas.microsoft.com/office/drawing/2014/main" id="{F58D9455-7132-AB48-A7AD-4AAE19E9E0D4}"/>
              </a:ext>
            </a:extLst>
          </p:cNvPr>
          <p:cNvSpPr txBox="1"/>
          <p:nvPr/>
        </p:nvSpPr>
        <p:spPr>
          <a:xfrm>
            <a:off x="10103852" y="216282"/>
            <a:ext cx="1550424"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32BD5A6-70F3-0F45-B0B1-E3CB882C5842}" type="datetime1">
              <a:rPr kumimoji="0" lang="en-GB" sz="2000" b="0" i="0" u="none" strike="noStrike" kern="1200" cap="none" spc="0" normalizeH="0" baseline="0" noProof="0" smtClean="0">
                <a:ln>
                  <a:noFill/>
                </a:ln>
                <a:solidFill>
                  <a:srgbClr val="000000"/>
                </a:solidFill>
                <a:effectLst/>
                <a:uLnTx/>
                <a:uFillTx/>
                <a:latin typeface="Century Gothic" panose="020B0502020202020204" pitchFamily="34" charset="0"/>
                <a:ea typeface="+mn-ea"/>
                <a:cs typeface="Arial"/>
                <a:sym typeface="Arial"/>
              </a:rPr>
              <a:pPr marL="0" marR="0" lvl="0" indent="0" algn="l" defTabSz="914400" rtl="0" eaLnBrk="1" fontAlgn="auto" latinLnBrk="0" hangingPunct="1">
                <a:lnSpc>
                  <a:spcPct val="100000"/>
                </a:lnSpc>
                <a:spcBef>
                  <a:spcPts val="0"/>
                </a:spcBef>
                <a:spcAft>
                  <a:spcPts val="0"/>
                </a:spcAft>
                <a:buClrTx/>
                <a:buSzTx/>
                <a:buFontTx/>
                <a:buNone/>
                <a:tabLst/>
                <a:defRPr/>
              </a:pPr>
              <a:t>15/08/2024</a:t>
            </a:fld>
            <a:endParaRPr kumimoji="0" lang="en-US" sz="2000" b="0" i="0" u="none" strike="noStrike" kern="1200" cap="none" spc="0" normalizeH="0" baseline="0" noProof="0">
              <a:ln>
                <a:noFill/>
              </a:ln>
              <a:solidFill>
                <a:srgbClr val="000000"/>
              </a:solidFill>
              <a:effectLst/>
              <a:uLnTx/>
              <a:uFillTx/>
              <a:latin typeface="Century Gothic" panose="020B0502020202020204" pitchFamily="34" charset="0"/>
              <a:ea typeface="+mn-ea"/>
              <a:cs typeface="Arial"/>
              <a:sym typeface="Arial"/>
            </a:endParaRPr>
          </a:p>
        </p:txBody>
      </p:sp>
      <p:sp>
        <p:nvSpPr>
          <p:cNvPr id="12" name="Rectangle 11">
            <a:extLst>
              <a:ext uri="{FF2B5EF4-FFF2-40B4-BE49-F238E27FC236}">
                <a16:creationId xmlns:a16="http://schemas.microsoft.com/office/drawing/2014/main" id="{01ED7114-63E2-5742-8A13-913A046FAC4A}"/>
              </a:ext>
            </a:extLst>
          </p:cNvPr>
          <p:cNvSpPr/>
          <p:nvPr/>
        </p:nvSpPr>
        <p:spPr>
          <a:xfrm>
            <a:off x="370704" y="5098809"/>
            <a:ext cx="8980030" cy="610013"/>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eorgia" panose="02040502050405020303"/>
              <a:ea typeface="+mn-ea"/>
              <a:cs typeface="+mn-cs"/>
              <a:sym typeface="Arial"/>
            </a:endParaRPr>
          </a:p>
        </p:txBody>
      </p:sp>
      <p:pic>
        <p:nvPicPr>
          <p:cNvPr id="6" name="Picture 5" descr="Icon&#10;&#10;Description automatically generated">
            <a:extLst>
              <a:ext uri="{FF2B5EF4-FFF2-40B4-BE49-F238E27FC236}">
                <a16:creationId xmlns:a16="http://schemas.microsoft.com/office/drawing/2014/main" id="{6E254017-DA6F-85AD-984A-DDD489F4D9F6}"/>
              </a:ext>
            </a:extLst>
          </p:cNvPr>
          <p:cNvPicPr>
            <a:picLocks noChangeAspect="1"/>
          </p:cNvPicPr>
          <p:nvPr/>
        </p:nvPicPr>
        <p:blipFill>
          <a:blip r:embed="rId4">
            <a:clrChange>
              <a:clrFrom>
                <a:srgbClr val="FEFEFE"/>
              </a:clrFrom>
              <a:clrTo>
                <a:srgbClr val="FEFEFE">
                  <a:alpha val="0"/>
                </a:srgbClr>
              </a:clrTo>
            </a:clrChange>
          </a:blip>
          <a:stretch>
            <a:fillRect/>
          </a:stretch>
        </p:blipFill>
        <p:spPr>
          <a:xfrm>
            <a:off x="10634134" y="5048010"/>
            <a:ext cx="707013" cy="1175908"/>
          </a:xfrm>
          <a:prstGeom prst="rect">
            <a:avLst/>
          </a:prstGeom>
        </p:spPr>
      </p:pic>
      <p:sp>
        <p:nvSpPr>
          <p:cNvPr id="13" name="TextBox 1">
            <a:extLst>
              <a:ext uri="{FF2B5EF4-FFF2-40B4-BE49-F238E27FC236}">
                <a16:creationId xmlns:a16="http://schemas.microsoft.com/office/drawing/2014/main" id="{DFF6E4B6-4F29-45E2-438B-D0E76AD1C8B8}"/>
              </a:ext>
            </a:extLst>
          </p:cNvPr>
          <p:cNvSpPr txBox="1"/>
          <p:nvPr/>
        </p:nvSpPr>
        <p:spPr>
          <a:xfrm>
            <a:off x="252628" y="4477450"/>
            <a:ext cx="7108292" cy="2585323"/>
          </a:xfrm>
          <a:prstGeom prst="rect">
            <a:avLst/>
          </a:prstGeom>
          <a:noFill/>
        </p:spPr>
        <p:txBody>
          <a:bodyPr wrap="square" lIns="91440" tIns="45720" rIns="91440" bIns="45720" numCol="1"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algn="l" defTabSz="914400" rtl="0" eaLnBrk="1" fontAlgn="auto" latinLnBrk="0" hangingPunct="1">
              <a:lnSpc>
                <a:spcPct val="100000"/>
              </a:lnSpc>
              <a:spcBef>
                <a:spcPts val="0"/>
              </a:spcBef>
              <a:spcAft>
                <a:spcPts val="0"/>
              </a:spcAft>
              <a:buClrTx/>
              <a:buSzTx/>
              <a:tabLst/>
              <a:defRPr/>
            </a:pPr>
            <a:r>
              <a:rPr lang="en-US" sz="1600" dirty="0">
                <a:solidFill>
                  <a:srgbClr val="000000"/>
                </a:solidFill>
                <a:latin typeface="Century Gothic" panose="020B0502020202020204" pitchFamily="34" charset="0"/>
                <a:cs typeface="Arial"/>
                <a:sym typeface="Arial"/>
              </a:rPr>
              <a:t>C5</a:t>
            </a:r>
            <a:r>
              <a:rPr kumimoji="0" lang="en-US" sz="160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.1.1 Prior Knowledge Review</a:t>
            </a:r>
          </a:p>
          <a:p>
            <a:pPr marR="0" lvl="0" algn="l" defTabSz="914400" rtl="0" eaLnBrk="1" fontAlgn="auto" latinLnBrk="0" hangingPunct="1">
              <a:lnSpc>
                <a:spcPct val="100000"/>
              </a:lnSpc>
              <a:spcBef>
                <a:spcPts val="0"/>
              </a:spcBef>
              <a:spcAft>
                <a:spcPts val="0"/>
              </a:spcAft>
              <a:buClrTx/>
              <a:buSzTx/>
              <a:tabLst/>
              <a:defRPr/>
            </a:pPr>
            <a:r>
              <a:rPr lang="en-US" sz="1600" dirty="0">
                <a:solidFill>
                  <a:srgbClr val="000000"/>
                </a:solidFill>
                <a:latin typeface="Century Gothic" panose="020B0502020202020204" pitchFamily="34" charset="0"/>
                <a:cs typeface="Arial"/>
                <a:sym typeface="Arial"/>
              </a:rPr>
              <a:t>C5</a:t>
            </a:r>
            <a:r>
              <a:rPr kumimoji="0" lang="en-US" sz="160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.1.2 </a:t>
            </a:r>
            <a:r>
              <a:rPr lang="en-US" sz="1600" dirty="0">
                <a:solidFill>
                  <a:srgbClr val="000000"/>
                </a:solidFill>
                <a:latin typeface="Century Gothic" panose="020B0502020202020204" pitchFamily="34" charset="0"/>
                <a:cs typeface="Arial"/>
                <a:sym typeface="Arial"/>
              </a:rPr>
              <a:t>Crude Oil and Hydrocarbons</a:t>
            </a:r>
            <a:endParaRPr kumimoji="0" lang="en-US" sz="160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endParaRPr>
          </a:p>
          <a:p>
            <a:pPr marR="0" lvl="0" algn="l" defTabSz="914400" rtl="0" eaLnBrk="1" fontAlgn="auto" latinLnBrk="0" hangingPunct="1">
              <a:lnSpc>
                <a:spcPct val="100000"/>
              </a:lnSpc>
              <a:spcBef>
                <a:spcPts val="0"/>
              </a:spcBef>
              <a:spcAft>
                <a:spcPts val="0"/>
              </a:spcAft>
              <a:buClrTx/>
              <a:buSzTx/>
              <a:tabLst/>
              <a:defRPr/>
            </a:pPr>
            <a:r>
              <a:rPr lang="en-US" sz="1600" dirty="0">
                <a:solidFill>
                  <a:srgbClr val="000000"/>
                </a:solidFill>
                <a:latin typeface="Century Gothic" panose="020B0502020202020204" pitchFamily="34" charset="0"/>
                <a:cs typeface="Arial"/>
                <a:sym typeface="Arial"/>
              </a:rPr>
              <a:t>C5</a:t>
            </a:r>
            <a:r>
              <a:rPr kumimoji="0" lang="en-US" sz="160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.1.3 </a:t>
            </a:r>
            <a:r>
              <a:rPr lang="en-US" sz="1600" dirty="0">
                <a:solidFill>
                  <a:srgbClr val="000000"/>
                </a:solidFill>
                <a:latin typeface="Century Gothic" panose="020B0502020202020204" pitchFamily="34" charset="0"/>
                <a:cs typeface="Arial"/>
                <a:sym typeface="Arial"/>
              </a:rPr>
              <a:t>Fractional Distillation</a:t>
            </a:r>
            <a:endParaRPr kumimoji="0" lang="en-US" sz="160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endParaRPr>
          </a:p>
          <a:p>
            <a:pPr marR="0" lvl="0" algn="l" defTabSz="914400" rtl="0" eaLnBrk="1" fontAlgn="auto" latinLnBrk="0" hangingPunct="1">
              <a:lnSpc>
                <a:spcPct val="100000"/>
              </a:lnSpc>
              <a:spcBef>
                <a:spcPts val="0"/>
              </a:spcBef>
              <a:spcAft>
                <a:spcPts val="0"/>
              </a:spcAft>
              <a:buClrTx/>
              <a:buSzTx/>
              <a:tabLst/>
              <a:defRPr/>
            </a:pPr>
            <a:r>
              <a:rPr lang="en-US" sz="1600" dirty="0">
                <a:solidFill>
                  <a:srgbClr val="000000"/>
                </a:solidFill>
                <a:latin typeface="Century Gothic" panose="020B0502020202020204" pitchFamily="34" charset="0"/>
                <a:cs typeface="Arial"/>
                <a:sym typeface="Arial"/>
              </a:rPr>
              <a:t>C5</a:t>
            </a:r>
            <a:r>
              <a:rPr kumimoji="0" lang="en-US" sz="160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.1.4 Combustion of Hydrocarbons</a:t>
            </a:r>
          </a:p>
          <a:p>
            <a:pPr marR="0" lvl="0" algn="l" defTabSz="914400" rtl="0" eaLnBrk="1" fontAlgn="auto" latinLnBrk="0" hangingPunct="1">
              <a:lnSpc>
                <a:spcPct val="100000"/>
              </a:lnSpc>
              <a:spcBef>
                <a:spcPts val="0"/>
              </a:spcBef>
              <a:spcAft>
                <a:spcPts val="0"/>
              </a:spcAft>
              <a:buClrTx/>
              <a:buSzTx/>
              <a:tabLst/>
              <a:defRPr/>
            </a:pPr>
            <a:r>
              <a:rPr lang="en-US" sz="1600" dirty="0">
                <a:solidFill>
                  <a:srgbClr val="000000"/>
                </a:solidFill>
                <a:latin typeface="Century Gothic"/>
                <a:cs typeface="Arial"/>
                <a:sym typeface="Arial"/>
              </a:rPr>
              <a:t>C5</a:t>
            </a:r>
            <a:r>
              <a:rPr kumimoji="0" lang="en-US" sz="1600" i="0" u="none" strike="noStrike" kern="1200" cap="none" spc="0" normalizeH="0" baseline="0" noProof="0" dirty="0">
                <a:ln>
                  <a:noFill/>
                </a:ln>
                <a:solidFill>
                  <a:srgbClr val="000000"/>
                </a:solidFill>
                <a:effectLst/>
                <a:uLnTx/>
                <a:uFillTx/>
                <a:latin typeface="Century Gothic"/>
                <a:cs typeface="Arial"/>
                <a:sym typeface="Arial"/>
              </a:rPr>
              <a:t>.1.5 </a:t>
            </a:r>
            <a:r>
              <a:rPr kumimoji="0" lang="en-US" sz="160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Cracking</a:t>
            </a:r>
            <a:endParaRPr lang="en-US" sz="1600" i="0" u="none" strike="noStrike" kern="1200" cap="none" spc="0" normalizeH="0" baseline="0" noProof="0" dirty="0">
              <a:ln>
                <a:noFill/>
              </a:ln>
              <a:solidFill>
                <a:srgbClr val="000000"/>
              </a:solidFill>
              <a:effectLst/>
              <a:uLnTx/>
              <a:uFillTx/>
              <a:latin typeface="Century Gothic"/>
              <a:cs typeface="Arial"/>
            </a:endParaRPr>
          </a:p>
          <a:p>
            <a:pPr marR="0" lvl="0" algn="l" defTabSz="914400" rtl="0" eaLnBrk="1" fontAlgn="auto" latinLnBrk="0" hangingPunct="1">
              <a:lnSpc>
                <a:spcPct val="100000"/>
              </a:lnSpc>
              <a:spcBef>
                <a:spcPts val="0"/>
              </a:spcBef>
              <a:spcAft>
                <a:spcPts val="0"/>
              </a:spcAft>
              <a:buClrTx/>
              <a:buSzTx/>
              <a:tabLst/>
              <a:defRPr/>
            </a:pPr>
            <a:r>
              <a:rPr lang="en-US" sz="1600" dirty="0">
                <a:solidFill>
                  <a:srgbClr val="000000"/>
                </a:solidFill>
                <a:latin typeface="Century Gothic" panose="020B0502020202020204" pitchFamily="34" charset="0"/>
                <a:cs typeface="Arial"/>
                <a:sym typeface="Arial"/>
              </a:rPr>
              <a:t>C5</a:t>
            </a:r>
            <a:r>
              <a:rPr kumimoji="0" lang="en-US" sz="160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.1.6</a:t>
            </a:r>
            <a:r>
              <a:rPr kumimoji="0" lang="en-US" sz="1600" i="0" u="none" strike="noStrike" kern="1200" cap="none" spc="0" normalizeH="0" baseline="0" noProof="0" dirty="0">
                <a:ln>
                  <a:noFill/>
                </a:ln>
                <a:solidFill>
                  <a:srgbClr val="000000"/>
                </a:solidFill>
                <a:effectLst/>
                <a:uLnTx/>
                <a:uFillTx/>
                <a:latin typeface="Century Gothic"/>
                <a:cs typeface="Arial"/>
                <a:sym typeface="Arial"/>
              </a:rPr>
              <a:t> Taking it Further: Alkenes</a:t>
            </a:r>
            <a:endParaRPr kumimoji="0" lang="en-US" sz="160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endParaRPr>
          </a:p>
          <a:p>
            <a:pPr marR="0" lvl="0" algn="l" defTabSz="914400" rtl="0" eaLnBrk="1" fontAlgn="auto" latinLnBrk="0" hangingPunct="1">
              <a:lnSpc>
                <a:spcPct val="100000"/>
              </a:lnSpc>
              <a:spcBef>
                <a:spcPts val="0"/>
              </a:spcBef>
              <a:spcAft>
                <a:spcPts val="0"/>
              </a:spcAft>
              <a:buClrTx/>
              <a:buSzTx/>
              <a:tabLst/>
              <a:defRPr/>
            </a:pPr>
            <a:r>
              <a:rPr lang="en-US" sz="1600" dirty="0">
                <a:solidFill>
                  <a:srgbClr val="000000"/>
                </a:solidFill>
                <a:latin typeface="Century Gothic"/>
                <a:cs typeface="Arial"/>
                <a:sym typeface="Arial"/>
              </a:rPr>
              <a:t>C5</a:t>
            </a:r>
            <a:r>
              <a:rPr kumimoji="0" lang="en-US" sz="1600" i="0" u="none" strike="noStrike" kern="1200" cap="none" spc="0" normalizeH="0" baseline="0" noProof="0" dirty="0">
                <a:ln>
                  <a:noFill/>
                </a:ln>
                <a:solidFill>
                  <a:srgbClr val="000000"/>
                </a:solidFill>
                <a:effectLst/>
                <a:uLnTx/>
                <a:uFillTx/>
                <a:latin typeface="Century Gothic"/>
                <a:cs typeface="Arial"/>
                <a:sym typeface="Arial"/>
              </a:rPr>
              <a:t>.1.7 Taking it Further: Alcohols</a:t>
            </a:r>
            <a:endParaRPr lang="en-US" sz="1600" dirty="0">
              <a:solidFill>
                <a:srgbClr val="000000"/>
              </a:solidFill>
              <a:latin typeface="Century Gothic" panose="020B0502020202020204" pitchFamily="34" charset="0"/>
              <a:cs typeface="Arial"/>
              <a:sym typeface="Arial"/>
            </a:endParaRPr>
          </a:p>
          <a:p>
            <a:pPr>
              <a:defRPr/>
            </a:pPr>
            <a:r>
              <a:rPr lang="en-US" sz="1600" dirty="0">
                <a:solidFill>
                  <a:srgbClr val="000000"/>
                </a:solidFill>
                <a:latin typeface="Century Gothic" panose="020B0502020202020204" pitchFamily="34" charset="0"/>
                <a:cs typeface="Arial"/>
                <a:sym typeface="Arial"/>
              </a:rPr>
              <a:t>C5.1.8 Taking it Further: Producing Ethanol by Fermentation</a:t>
            </a:r>
          </a:p>
          <a:p>
            <a:pPr>
              <a:defRPr/>
            </a:pPr>
            <a:r>
              <a:rPr lang="en-US" sz="1600" i="0" u="none" strike="noStrike" kern="1200" cap="none" spc="0" normalizeH="0" baseline="0" noProof="0" dirty="0">
                <a:ln>
                  <a:noFill/>
                </a:ln>
                <a:solidFill>
                  <a:srgbClr val="000000"/>
                </a:solidFill>
                <a:effectLst/>
                <a:uLnTx/>
                <a:uFillTx/>
                <a:latin typeface="Century Gothic" panose="020B0502020202020204" pitchFamily="34" charset="0"/>
                <a:cs typeface="Arial"/>
                <a:sym typeface="Arial"/>
              </a:rPr>
              <a:t>C5.1.9 Taking it Further: Producing Ethanol from Ethene</a:t>
            </a:r>
            <a:endParaRPr lang="en-US" i="0" u="none" strike="noStrike" kern="1200" cap="none" spc="0" normalizeH="0" baseline="0" noProof="0" dirty="0">
              <a:ln>
                <a:noFill/>
              </a:ln>
              <a:solidFill>
                <a:srgbClr val="000000"/>
              </a:solidFill>
              <a:effectLst/>
              <a:uLnTx/>
              <a:uFillTx/>
              <a:latin typeface="Century Gothic"/>
              <a:cs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endParaRPr>
          </a:p>
        </p:txBody>
      </p:sp>
      <p:pic>
        <p:nvPicPr>
          <p:cNvPr id="16" name="Picture 15" descr="Icon&#10;&#10;Description automatically generated">
            <a:extLst>
              <a:ext uri="{FF2B5EF4-FFF2-40B4-BE49-F238E27FC236}">
                <a16:creationId xmlns:a16="http://schemas.microsoft.com/office/drawing/2014/main" id="{3D523B98-2CCF-B9EA-A28B-707A70625B8E}"/>
              </a:ext>
            </a:extLst>
          </p:cNvPr>
          <p:cNvPicPr>
            <a:picLocks noChangeAspect="1"/>
          </p:cNvPicPr>
          <p:nvPr/>
        </p:nvPicPr>
        <p:blipFill>
          <a:blip r:embed="rId5"/>
          <a:stretch>
            <a:fillRect/>
          </a:stretch>
        </p:blipFill>
        <p:spPr>
          <a:xfrm>
            <a:off x="9733182" y="1458768"/>
            <a:ext cx="972917" cy="502350"/>
          </a:xfrm>
          <a:prstGeom prst="rect">
            <a:avLst/>
          </a:prstGeom>
        </p:spPr>
      </p:pic>
      <p:sp>
        <p:nvSpPr>
          <p:cNvPr id="5" name="TextBox 4">
            <a:extLst>
              <a:ext uri="{FF2B5EF4-FFF2-40B4-BE49-F238E27FC236}">
                <a16:creationId xmlns:a16="http://schemas.microsoft.com/office/drawing/2014/main" id="{D027574B-8C8A-AD89-196A-B7C80DA9E9DA}"/>
              </a:ext>
            </a:extLst>
          </p:cNvPr>
          <p:cNvSpPr txBox="1"/>
          <p:nvPr/>
        </p:nvSpPr>
        <p:spPr>
          <a:xfrm>
            <a:off x="4733925" y="4426774"/>
            <a:ext cx="6496050" cy="1600438"/>
          </a:xfrm>
          <a:prstGeom prst="rect">
            <a:avLst/>
          </a:prstGeom>
          <a:noFill/>
        </p:spPr>
        <p:txBody>
          <a:bodyPr wrap="square">
            <a:spAutoFit/>
          </a:bodyPr>
          <a:lstStyle/>
          <a:p>
            <a:pPr marR="0" lvl="0" algn="l" defTabSz="914400" rtl="0" eaLnBrk="1" fontAlgn="auto" latinLnBrk="0" hangingPunct="1">
              <a:lnSpc>
                <a:spcPct val="100000"/>
              </a:lnSpc>
              <a:spcBef>
                <a:spcPts val="0"/>
              </a:spcBef>
              <a:spcAft>
                <a:spcPts val="0"/>
              </a:spcAft>
              <a:buClrTx/>
              <a:buSzTx/>
              <a:tabLst/>
              <a:defRPr/>
            </a:pPr>
            <a:r>
              <a:rPr lang="en-US" sz="1600" dirty="0">
                <a:solidFill>
                  <a:srgbClr val="000000"/>
                </a:solidFill>
                <a:latin typeface="Century Gothic" panose="020B0502020202020204" pitchFamily="34" charset="0"/>
                <a:cs typeface="Arial"/>
                <a:sym typeface="Arial"/>
              </a:rPr>
              <a:t>C5.1.10 Taking it Further: Carboxylic Acids</a:t>
            </a:r>
          </a:p>
          <a:p>
            <a:pPr marL="285750" marR="0" lvl="0" indent="-285750" algn="l" defTabSz="914400" rtl="0" eaLnBrk="1" fontAlgn="auto" latinLnBrk="0" hangingPunct="1">
              <a:lnSpc>
                <a:spcPct val="100000"/>
              </a:lnSpc>
              <a:spcBef>
                <a:spcPts val="0"/>
              </a:spcBef>
              <a:spcAft>
                <a:spcPts val="0"/>
              </a:spcAft>
              <a:buClrTx/>
              <a:buSzTx/>
              <a:buFont typeface="Wingdings" pitchFamily="2" charset="2"/>
              <a:buChar char="Ø"/>
              <a:tabLst/>
              <a:defRPr/>
            </a:pPr>
            <a:r>
              <a:rPr kumimoji="0" lang="en-US" b="1"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C5.1.11 Taking it Further: Esters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000000"/>
                </a:solidFill>
                <a:latin typeface="Century Gothic" panose="020B0502020202020204" pitchFamily="34" charset="0"/>
                <a:cs typeface="Arial"/>
                <a:sym typeface="Arial"/>
              </a:rPr>
              <a:t>C5.1.12 Polymers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C5.1.13 Taking it Further: Addition Polymerisation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000000"/>
                </a:solidFill>
                <a:latin typeface="Century Gothic" panose="020B0502020202020204" pitchFamily="34" charset="0"/>
                <a:cs typeface="Arial"/>
                <a:sym typeface="Arial"/>
              </a:rPr>
              <a:t>C5.1.14 Taking it Further: Condensation Polymerisation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C5.1.15 Taking it Further: Naturally Occurring Polymers</a:t>
            </a:r>
          </a:p>
        </p:txBody>
      </p:sp>
    </p:spTree>
    <p:extLst>
      <p:ext uri="{BB962C8B-B14F-4D97-AF65-F5344CB8AC3E}">
        <p14:creationId xmlns:p14="http://schemas.microsoft.com/office/powerpoint/2010/main" val="9972429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6837B8B-15FA-A840-8DD6-642FF112F3B0}"/>
              </a:ext>
            </a:extLst>
          </p:cNvPr>
          <p:cNvSpPr txBox="1"/>
          <p:nvPr/>
        </p:nvSpPr>
        <p:spPr>
          <a:xfrm>
            <a:off x="473324" y="1275585"/>
            <a:ext cx="10920100" cy="1938992"/>
          </a:xfrm>
          <a:prstGeom prst="rect">
            <a:avLst/>
          </a:prstGeom>
          <a:noFill/>
          <a:ln>
            <a:noFill/>
          </a:ln>
        </p:spPr>
        <p:txBody>
          <a:bodyPr wrap="square" rtlCol="0">
            <a:spAutoFit/>
          </a:bodyPr>
          <a:lstStyle/>
          <a:p>
            <a:pPr marL="342900" indent="-342900">
              <a:buFont typeface="Arial" panose="020B0604020202020204" pitchFamily="34" charset="0"/>
              <a:buChar char="•"/>
            </a:pPr>
            <a:r>
              <a:rPr lang="en-US" sz="2400" dirty="0">
                <a:latin typeface="Century Gothic" panose="020B0502020202020204" pitchFamily="34" charset="0"/>
              </a:rPr>
              <a:t>Describe how esters are formed</a:t>
            </a:r>
          </a:p>
          <a:p>
            <a:pPr marL="342900" indent="-342900">
              <a:buFont typeface="Arial" panose="020B0604020202020204" pitchFamily="34" charset="0"/>
              <a:buChar char="•"/>
            </a:pPr>
            <a:endParaRPr lang="en-US" sz="2400" dirty="0">
              <a:latin typeface="Century Gothic" panose="020B0502020202020204" pitchFamily="34" charset="0"/>
            </a:endParaRPr>
          </a:p>
          <a:p>
            <a:pPr marL="342900" indent="-342900">
              <a:buFont typeface="Arial" panose="020B0604020202020204" pitchFamily="34" charset="0"/>
              <a:buChar char="•"/>
            </a:pPr>
            <a:r>
              <a:rPr lang="en-US" sz="2400" dirty="0">
                <a:latin typeface="Century Gothic" panose="020B0502020202020204" pitchFamily="34" charset="0"/>
              </a:rPr>
              <a:t>State the general equation for the formation of esters</a:t>
            </a:r>
          </a:p>
          <a:p>
            <a:pPr marL="342900" indent="-342900">
              <a:buFont typeface="Arial" panose="020B0604020202020204" pitchFamily="34" charset="0"/>
              <a:buChar char="•"/>
            </a:pPr>
            <a:endParaRPr lang="en-US" sz="2400" dirty="0">
              <a:latin typeface="Century Gothic" panose="020B0502020202020204" pitchFamily="34" charset="0"/>
            </a:endParaRPr>
          </a:p>
          <a:p>
            <a:pPr marL="342900" indent="-342900">
              <a:buFont typeface="Arial" panose="020B0604020202020204" pitchFamily="34" charset="0"/>
              <a:buChar char="•"/>
            </a:pPr>
            <a:r>
              <a:rPr lang="en-US" sz="2400" dirty="0">
                <a:latin typeface="Century Gothic" panose="020B0502020202020204" pitchFamily="34" charset="0"/>
              </a:rPr>
              <a:t>Describe uses of esters</a:t>
            </a:r>
          </a:p>
        </p:txBody>
      </p:sp>
      <p:sp>
        <p:nvSpPr>
          <p:cNvPr id="3" name="Title 1">
            <a:extLst>
              <a:ext uri="{FF2B5EF4-FFF2-40B4-BE49-F238E27FC236}">
                <a16:creationId xmlns:a16="http://schemas.microsoft.com/office/drawing/2014/main" id="{93A752CD-D21D-0342-A8A9-923DAD2939EC}"/>
              </a:ext>
            </a:extLst>
          </p:cNvPr>
          <p:cNvSpPr txBox="1">
            <a:spLocks/>
          </p:cNvSpPr>
          <p:nvPr/>
        </p:nvSpPr>
        <p:spPr>
          <a:xfrm>
            <a:off x="473324" y="555585"/>
            <a:ext cx="8230838" cy="720000"/>
          </a:xfrm>
          <a:prstGeom prst="rect">
            <a:avLst/>
          </a:prstGeom>
        </p:spPr>
        <p:txBody>
          <a:bodyPr/>
          <a:lstStyle>
            <a:lvl1pPr algn="l" defTabSz="914400" rtl="0" eaLnBrk="1" latinLnBrk="0" hangingPunct="1">
              <a:lnSpc>
                <a:spcPct val="90000"/>
              </a:lnSpc>
              <a:spcBef>
                <a:spcPct val="0"/>
              </a:spcBef>
              <a:buNone/>
              <a:defRPr sz="1800" kern="1200">
                <a:solidFill>
                  <a:schemeClr val="tx1"/>
                </a:solidFill>
                <a:latin typeface="Arial" panose="020B0604020202020204" pitchFamily="34" charset="0"/>
                <a:ea typeface="+mj-ea"/>
                <a:cs typeface="Arial" panose="020B0604020202020204" pitchFamily="34" charset="0"/>
              </a:defRPr>
            </a:lvl1pPr>
          </a:lstStyle>
          <a:p>
            <a:r>
              <a:rPr lang="en-US" sz="2600" b="1" dirty="0">
                <a:latin typeface="Century Gothic" panose="020B0502020202020204" pitchFamily="34" charset="0"/>
              </a:rPr>
              <a:t>Following this lesson, students will be able to: </a:t>
            </a:r>
          </a:p>
        </p:txBody>
      </p:sp>
      <p:pic>
        <p:nvPicPr>
          <p:cNvPr id="8" name="Picture 7" descr="Icon&#10;&#10;Description automatically generated">
            <a:extLst>
              <a:ext uri="{FF2B5EF4-FFF2-40B4-BE49-F238E27FC236}">
                <a16:creationId xmlns:a16="http://schemas.microsoft.com/office/drawing/2014/main" id="{AD7C9D85-44DB-3642-B4F5-96E274D368CD}"/>
              </a:ext>
            </a:extLst>
          </p:cNvPr>
          <p:cNvPicPr>
            <a:picLocks noChangeAspect="1"/>
          </p:cNvPicPr>
          <p:nvPr/>
        </p:nvPicPr>
        <p:blipFill>
          <a:blip r:embed="rId3"/>
          <a:stretch>
            <a:fillRect/>
          </a:stretch>
        </p:blipFill>
        <p:spPr>
          <a:xfrm>
            <a:off x="-248572" y="4741051"/>
            <a:ext cx="2720310" cy="1931212"/>
          </a:xfrm>
          <a:prstGeom prst="rect">
            <a:avLst/>
          </a:prstGeom>
        </p:spPr>
      </p:pic>
      <p:sp>
        <p:nvSpPr>
          <p:cNvPr id="9" name="Title 1">
            <a:extLst>
              <a:ext uri="{FF2B5EF4-FFF2-40B4-BE49-F238E27FC236}">
                <a16:creationId xmlns:a16="http://schemas.microsoft.com/office/drawing/2014/main" id="{59BD6F9A-2207-354B-B7D2-10738A5E0618}"/>
              </a:ext>
            </a:extLst>
          </p:cNvPr>
          <p:cNvSpPr txBox="1">
            <a:spLocks/>
          </p:cNvSpPr>
          <p:nvPr/>
        </p:nvSpPr>
        <p:spPr>
          <a:xfrm>
            <a:off x="473324" y="4282404"/>
            <a:ext cx="8230838" cy="720000"/>
          </a:xfrm>
          <a:prstGeom prst="rect">
            <a:avLst/>
          </a:prstGeom>
        </p:spPr>
        <p:txBody>
          <a:bodyPr/>
          <a:lstStyle>
            <a:lvl1pPr algn="l" defTabSz="914400" rtl="0" eaLnBrk="1" latinLnBrk="0" hangingPunct="1">
              <a:lnSpc>
                <a:spcPct val="90000"/>
              </a:lnSpc>
              <a:spcBef>
                <a:spcPct val="0"/>
              </a:spcBef>
              <a:buNone/>
              <a:defRPr sz="1800" kern="1200">
                <a:solidFill>
                  <a:schemeClr val="tx1"/>
                </a:solidFill>
                <a:latin typeface="Arial" panose="020B0604020202020204" pitchFamily="34" charset="0"/>
                <a:ea typeface="+mj-ea"/>
                <a:cs typeface="Arial" panose="020B0604020202020204" pitchFamily="34" charset="0"/>
              </a:defRPr>
            </a:lvl1pPr>
          </a:lstStyle>
          <a:p>
            <a:r>
              <a:rPr lang="en-US" sz="2600" b="1"/>
              <a:t>Key Words:</a:t>
            </a:r>
          </a:p>
        </p:txBody>
      </p:sp>
      <p:sp>
        <p:nvSpPr>
          <p:cNvPr id="10" name="Rectangle 9">
            <a:extLst>
              <a:ext uri="{FF2B5EF4-FFF2-40B4-BE49-F238E27FC236}">
                <a16:creationId xmlns:a16="http://schemas.microsoft.com/office/drawing/2014/main" id="{9C9974A5-8275-CF4E-AF9F-06F6CE8CB111}"/>
              </a:ext>
            </a:extLst>
          </p:cNvPr>
          <p:cNvSpPr/>
          <p:nvPr/>
        </p:nvSpPr>
        <p:spPr>
          <a:xfrm>
            <a:off x="8127382" y="4997932"/>
            <a:ext cx="2398236" cy="688493"/>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Century Gothic" panose="020B0502020202020204" pitchFamily="34" charset="0"/>
              </a:rPr>
              <a:t>ester</a:t>
            </a:r>
          </a:p>
        </p:txBody>
      </p:sp>
      <p:sp>
        <p:nvSpPr>
          <p:cNvPr id="6" name="Rectangle 5">
            <a:extLst>
              <a:ext uri="{FF2B5EF4-FFF2-40B4-BE49-F238E27FC236}">
                <a16:creationId xmlns:a16="http://schemas.microsoft.com/office/drawing/2014/main" id="{F4415590-7397-9082-FD03-C785D48692FC}"/>
              </a:ext>
            </a:extLst>
          </p:cNvPr>
          <p:cNvSpPr/>
          <p:nvPr/>
        </p:nvSpPr>
        <p:spPr>
          <a:xfrm>
            <a:off x="2004393" y="5007458"/>
            <a:ext cx="3910631" cy="678967"/>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Century Gothic" panose="020B0502020202020204" pitchFamily="34" charset="0"/>
              </a:rPr>
              <a:t>carboxylic acid</a:t>
            </a:r>
          </a:p>
        </p:txBody>
      </p:sp>
      <p:sp>
        <p:nvSpPr>
          <p:cNvPr id="7" name="Rectangle 6">
            <a:extLst>
              <a:ext uri="{FF2B5EF4-FFF2-40B4-BE49-F238E27FC236}">
                <a16:creationId xmlns:a16="http://schemas.microsoft.com/office/drawing/2014/main" id="{721D3180-3077-A645-EE0D-E910FF436CA9}"/>
              </a:ext>
            </a:extLst>
          </p:cNvPr>
          <p:cNvSpPr/>
          <p:nvPr/>
        </p:nvSpPr>
        <p:spPr>
          <a:xfrm>
            <a:off x="5972158" y="5000402"/>
            <a:ext cx="2088109" cy="689133"/>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Century Gothic" panose="020B0502020202020204" pitchFamily="34" charset="0"/>
              </a:rPr>
              <a:t>alcohol</a:t>
            </a:r>
          </a:p>
        </p:txBody>
      </p:sp>
      <p:sp>
        <p:nvSpPr>
          <p:cNvPr id="12" name="Rectangle 11">
            <a:extLst>
              <a:ext uri="{FF2B5EF4-FFF2-40B4-BE49-F238E27FC236}">
                <a16:creationId xmlns:a16="http://schemas.microsoft.com/office/drawing/2014/main" id="{E977144D-1BC5-68A1-AD8D-AFD769D90983}"/>
              </a:ext>
            </a:extLst>
          </p:cNvPr>
          <p:cNvSpPr/>
          <p:nvPr/>
        </p:nvSpPr>
        <p:spPr>
          <a:xfrm>
            <a:off x="1984216" y="5723148"/>
            <a:ext cx="1459072" cy="763556"/>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Century Gothic" panose="020B0502020202020204" pitchFamily="34" charset="0"/>
              </a:rPr>
              <a:t>solvent</a:t>
            </a:r>
          </a:p>
        </p:txBody>
      </p:sp>
      <p:sp>
        <p:nvSpPr>
          <p:cNvPr id="4" name="Rectangle 3">
            <a:extLst>
              <a:ext uri="{FF2B5EF4-FFF2-40B4-BE49-F238E27FC236}">
                <a16:creationId xmlns:a16="http://schemas.microsoft.com/office/drawing/2014/main" id="{F38EC70A-FECD-FA02-FF41-5D01E18B0913}"/>
              </a:ext>
            </a:extLst>
          </p:cNvPr>
          <p:cNvSpPr/>
          <p:nvPr/>
        </p:nvSpPr>
        <p:spPr>
          <a:xfrm>
            <a:off x="3496573" y="5732673"/>
            <a:ext cx="3954093" cy="763556"/>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Century Gothic" panose="020B0502020202020204" pitchFamily="34" charset="0"/>
              </a:rPr>
              <a:t>ethyl ethanoate</a:t>
            </a:r>
          </a:p>
        </p:txBody>
      </p:sp>
    </p:spTree>
    <p:extLst>
      <p:ext uri="{BB962C8B-B14F-4D97-AF65-F5344CB8AC3E}">
        <p14:creationId xmlns:p14="http://schemas.microsoft.com/office/powerpoint/2010/main" val="25526353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6" name="Google Shape;106;p2"/>
          <p:cNvSpPr txBox="1"/>
          <p:nvPr/>
        </p:nvSpPr>
        <p:spPr>
          <a:xfrm>
            <a:off x="491071" y="477054"/>
            <a:ext cx="10406777" cy="400105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dirty="0">
              <a:solidFill>
                <a:schemeClr val="dk1"/>
              </a:solidFill>
              <a:latin typeface="Century Gothic"/>
              <a:ea typeface="Century Gothic"/>
              <a:cs typeface="Century Gothic"/>
              <a:sym typeface="Century Gothic"/>
            </a:endParaRPr>
          </a:p>
          <a:p>
            <a:pPr marR="0" lvl="0" algn="l" rtl="0">
              <a:lnSpc>
                <a:spcPct val="100000"/>
              </a:lnSpc>
              <a:spcBef>
                <a:spcPts val="0"/>
              </a:spcBef>
              <a:spcAft>
                <a:spcPts val="0"/>
              </a:spcAft>
              <a:buClr>
                <a:schemeClr val="dk1"/>
              </a:buClr>
              <a:buSzPts val="2400"/>
            </a:pPr>
            <a:r>
              <a:rPr lang="en-GB" sz="2400" b="0" i="0" u="none" strike="noStrike" cap="none" dirty="0">
                <a:solidFill>
                  <a:schemeClr val="dk1"/>
                </a:solidFill>
                <a:latin typeface="Century Gothic"/>
                <a:ea typeface="Century Gothic"/>
                <a:cs typeface="Century Gothic"/>
                <a:sym typeface="Century Gothic"/>
              </a:rPr>
              <a:t>The </a:t>
            </a:r>
            <a:r>
              <a:rPr lang="en-GB" sz="2400" b="1" i="0" u="none" strike="noStrike" cap="none" dirty="0">
                <a:solidFill>
                  <a:schemeClr val="dk1"/>
                </a:solidFill>
                <a:latin typeface="Century Gothic"/>
                <a:ea typeface="Century Gothic"/>
                <a:cs typeface="Century Gothic"/>
                <a:sym typeface="Century Gothic"/>
              </a:rPr>
              <a:t>fix-it</a:t>
            </a:r>
            <a:r>
              <a:rPr lang="en-GB" sz="2400" b="0" i="0" u="none" strike="noStrike" cap="none" dirty="0">
                <a:solidFill>
                  <a:schemeClr val="dk1"/>
                </a:solidFill>
                <a:latin typeface="Century Gothic"/>
                <a:ea typeface="Century Gothic"/>
                <a:cs typeface="Century Gothic"/>
                <a:sym typeface="Century Gothic"/>
              </a:rPr>
              <a:t> is an opportunity to respond to gaps in knowledge, especially those identified by th</a:t>
            </a:r>
            <a:r>
              <a:rPr lang="en-GB" sz="2400" dirty="0">
                <a:solidFill>
                  <a:schemeClr val="dk1"/>
                </a:solidFill>
                <a:latin typeface="Century Gothic"/>
                <a:ea typeface="Century Gothic"/>
                <a:cs typeface="Century Gothic"/>
                <a:sym typeface="Century Gothic"/>
              </a:rPr>
              <a:t>e </a:t>
            </a:r>
            <a:r>
              <a:rPr lang="en-GB" sz="2400" b="1" dirty="0">
                <a:solidFill>
                  <a:schemeClr val="dk1"/>
                </a:solidFill>
                <a:latin typeface="Century Gothic"/>
                <a:ea typeface="Century Gothic"/>
                <a:cs typeface="Century Gothic"/>
                <a:sym typeface="Century Gothic"/>
              </a:rPr>
              <a:t>pre-unit quiz</a:t>
            </a:r>
            <a:r>
              <a:rPr lang="en-GB" sz="2400" dirty="0">
                <a:solidFill>
                  <a:schemeClr val="dk1"/>
                </a:solidFill>
                <a:latin typeface="Century Gothic"/>
                <a:ea typeface="Century Gothic"/>
                <a:cs typeface="Century Gothic"/>
                <a:sym typeface="Century Gothic"/>
              </a:rPr>
              <a:t>.</a:t>
            </a:r>
          </a:p>
          <a:p>
            <a:pPr marL="457200" marR="0" lvl="0" indent="-457200" algn="l" rtl="0">
              <a:lnSpc>
                <a:spcPct val="100000"/>
              </a:lnSpc>
              <a:spcBef>
                <a:spcPts val="0"/>
              </a:spcBef>
              <a:spcAft>
                <a:spcPts val="0"/>
              </a:spcAft>
              <a:buClr>
                <a:schemeClr val="dk1"/>
              </a:buClr>
              <a:buSzPts val="2400"/>
              <a:buFont typeface="Arial"/>
              <a:buChar char="•"/>
            </a:pPr>
            <a:endParaRPr lang="en-GB" sz="2400" b="0" i="0" u="none" strike="noStrike" cap="none" dirty="0">
              <a:solidFill>
                <a:schemeClr val="dk1"/>
              </a:solidFill>
              <a:latin typeface="Century Gothic"/>
              <a:ea typeface="Arial"/>
              <a:cs typeface="Arial"/>
              <a:sym typeface="Century Gothic"/>
            </a:endParaRPr>
          </a:p>
          <a:p>
            <a:pPr marL="457200" marR="0" lvl="0" indent="-457200" algn="l" rtl="0">
              <a:lnSpc>
                <a:spcPct val="100000"/>
              </a:lnSpc>
              <a:spcBef>
                <a:spcPts val="0"/>
              </a:spcBef>
              <a:spcAft>
                <a:spcPts val="0"/>
              </a:spcAft>
              <a:buClr>
                <a:schemeClr val="dk1"/>
              </a:buClr>
              <a:buSzPts val="2400"/>
              <a:buFont typeface="Arial"/>
              <a:buChar char="•"/>
            </a:pPr>
            <a:r>
              <a:rPr lang="en-GB" sz="2400" dirty="0">
                <a:solidFill>
                  <a:schemeClr val="dk1"/>
                </a:solidFill>
                <a:latin typeface="Century Gothic"/>
                <a:ea typeface="Arial"/>
                <a:cs typeface="Arial"/>
                <a:sym typeface="Century Gothic"/>
              </a:rPr>
              <a:t>The teacher should customise this slide as needed, to facilitate</a:t>
            </a:r>
          </a:p>
          <a:p>
            <a:pPr marL="914400" lvl="1" indent="-457200">
              <a:buClr>
                <a:schemeClr val="dk1"/>
              </a:buClr>
              <a:buSzPts val="2400"/>
              <a:buFont typeface="Arial"/>
              <a:buChar char="•"/>
            </a:pPr>
            <a:r>
              <a:rPr lang="en-GB" sz="2400" b="1" i="0" u="none" strike="noStrike" cap="none" dirty="0">
                <a:solidFill>
                  <a:schemeClr val="dk1"/>
                </a:solidFill>
                <a:latin typeface="Century Gothic"/>
                <a:ea typeface="Arial"/>
                <a:cs typeface="Arial"/>
                <a:sym typeface="Century Gothic"/>
              </a:rPr>
              <a:t>reteach</a:t>
            </a:r>
            <a:r>
              <a:rPr lang="en-GB" sz="2400" dirty="0">
                <a:solidFill>
                  <a:schemeClr val="dk1"/>
                </a:solidFill>
                <a:latin typeface="Century Gothic"/>
                <a:ea typeface="Arial"/>
                <a:cs typeface="Arial"/>
                <a:sym typeface="Century Gothic"/>
              </a:rPr>
              <a:t>, </a:t>
            </a:r>
            <a:r>
              <a:rPr lang="en-GB" sz="2400" b="1" i="0" u="none" strike="noStrike" cap="none" dirty="0">
                <a:solidFill>
                  <a:schemeClr val="dk1"/>
                </a:solidFill>
                <a:latin typeface="Century Gothic"/>
                <a:ea typeface="Arial"/>
                <a:cs typeface="Arial"/>
                <a:sym typeface="Century Gothic"/>
              </a:rPr>
              <a:t>explanation, de</a:t>
            </a:r>
            <a:r>
              <a:rPr lang="en-GB" sz="2400" b="1" dirty="0">
                <a:solidFill>
                  <a:schemeClr val="dk1"/>
                </a:solidFill>
                <a:latin typeface="Century Gothic"/>
                <a:ea typeface="Arial"/>
                <a:cs typeface="Arial"/>
                <a:sym typeface="Century Gothic"/>
              </a:rPr>
              <a:t>monstration</a:t>
            </a:r>
            <a:r>
              <a:rPr lang="en-GB" sz="2400" dirty="0">
                <a:solidFill>
                  <a:schemeClr val="dk1"/>
                </a:solidFill>
                <a:latin typeface="Century Gothic"/>
                <a:ea typeface="Arial"/>
                <a:cs typeface="Arial"/>
                <a:sym typeface="Century Gothic"/>
              </a:rPr>
              <a:t> or </a:t>
            </a:r>
            <a:r>
              <a:rPr lang="en-GB" sz="2400" b="1" dirty="0">
                <a:solidFill>
                  <a:schemeClr val="dk1"/>
                </a:solidFill>
                <a:latin typeface="Century Gothic"/>
                <a:ea typeface="Arial"/>
                <a:cs typeface="Arial"/>
                <a:sym typeface="Century Gothic"/>
              </a:rPr>
              <a:t>modelling</a:t>
            </a:r>
            <a:r>
              <a:rPr lang="en-GB" sz="2400" dirty="0">
                <a:solidFill>
                  <a:schemeClr val="dk1"/>
                </a:solidFill>
                <a:latin typeface="Century Gothic"/>
                <a:ea typeface="Arial"/>
                <a:cs typeface="Arial"/>
                <a:sym typeface="Century Gothic"/>
              </a:rPr>
              <a:t> </a:t>
            </a:r>
            <a:r>
              <a:rPr lang="en-GB" sz="2400" b="0" i="0" u="none" strike="noStrike" cap="none" dirty="0">
                <a:solidFill>
                  <a:schemeClr val="dk1"/>
                </a:solidFill>
                <a:latin typeface="Century Gothic"/>
                <a:ea typeface="Arial"/>
                <a:cs typeface="Arial"/>
                <a:sym typeface="Century Gothic"/>
              </a:rPr>
              <a:t>of ideas and concepts that students have not yet grasped or have misunderstood.</a:t>
            </a:r>
          </a:p>
          <a:p>
            <a:pPr marL="914400" lvl="1" indent="-457200">
              <a:buClr>
                <a:schemeClr val="dk1"/>
              </a:buClr>
              <a:buSzPts val="2400"/>
              <a:buFont typeface="Arial"/>
              <a:buChar char="•"/>
            </a:pPr>
            <a:r>
              <a:rPr lang="en-GB" sz="2400" b="1" dirty="0">
                <a:solidFill>
                  <a:schemeClr val="dk1"/>
                </a:solidFill>
                <a:latin typeface="Century Gothic"/>
                <a:ea typeface="Arial"/>
                <a:cs typeface="Arial"/>
                <a:sym typeface="Century Gothic"/>
              </a:rPr>
              <a:t>practise</a:t>
            </a:r>
            <a:r>
              <a:rPr lang="en-GB" sz="2400" dirty="0">
                <a:solidFill>
                  <a:schemeClr val="dk1"/>
                </a:solidFill>
                <a:latin typeface="Century Gothic"/>
                <a:ea typeface="Arial"/>
                <a:cs typeface="Arial"/>
                <a:sym typeface="Century Gothic"/>
              </a:rPr>
              <a:t> answering specific questions or of key skills.</a:t>
            </a:r>
          </a:p>
          <a:p>
            <a:pPr marL="914400" lvl="1" indent="-457200">
              <a:buClr>
                <a:schemeClr val="dk1"/>
              </a:buClr>
              <a:buSzPts val="2400"/>
              <a:buFont typeface="Arial"/>
              <a:buChar char="•"/>
            </a:pPr>
            <a:r>
              <a:rPr lang="en-GB" sz="2400" b="1" dirty="0">
                <a:solidFill>
                  <a:schemeClr val="dk1"/>
                </a:solidFill>
                <a:latin typeface="Century Gothic"/>
                <a:ea typeface="Arial"/>
                <a:cs typeface="Arial"/>
                <a:sym typeface="Century Gothic"/>
              </a:rPr>
              <a:t>redrafting</a:t>
            </a:r>
            <a:r>
              <a:rPr lang="en-GB" sz="2400" dirty="0">
                <a:solidFill>
                  <a:schemeClr val="dk1"/>
                </a:solidFill>
                <a:latin typeface="Century Gothic"/>
                <a:ea typeface="Arial"/>
                <a:cs typeface="Arial"/>
                <a:sym typeface="Century Gothic"/>
              </a:rPr>
              <a:t> or </a:t>
            </a:r>
            <a:r>
              <a:rPr lang="en-GB" sz="2400" b="1" dirty="0">
                <a:solidFill>
                  <a:schemeClr val="dk1"/>
                </a:solidFill>
                <a:latin typeface="Century Gothic"/>
                <a:ea typeface="Arial"/>
                <a:cs typeface="Arial"/>
                <a:sym typeface="Century Gothic"/>
              </a:rPr>
              <a:t>improving</a:t>
            </a:r>
            <a:r>
              <a:rPr lang="en-GB" sz="2400" dirty="0">
                <a:solidFill>
                  <a:schemeClr val="dk1"/>
                </a:solidFill>
                <a:latin typeface="Century Gothic"/>
                <a:ea typeface="Arial"/>
                <a:cs typeface="Arial"/>
                <a:sym typeface="Century Gothic"/>
              </a:rPr>
              <a:t> previous work.</a:t>
            </a:r>
          </a:p>
          <a:p>
            <a:pPr marL="457200" marR="0" lvl="0" indent="-457200" algn="l" rtl="0">
              <a:lnSpc>
                <a:spcPct val="100000"/>
              </a:lnSpc>
              <a:spcBef>
                <a:spcPts val="0"/>
              </a:spcBef>
              <a:spcAft>
                <a:spcPts val="0"/>
              </a:spcAft>
              <a:buClr>
                <a:schemeClr val="dk1"/>
              </a:buClr>
              <a:buSzPts val="2400"/>
              <a:buFont typeface="Arial"/>
              <a:buChar char="•"/>
            </a:pPr>
            <a:endParaRPr sz="1400" b="0" i="0" u="none" strike="noStrike" cap="none" dirty="0">
              <a:solidFill>
                <a:srgbClr val="000000"/>
              </a:solidFill>
              <a:latin typeface="Arial"/>
              <a:ea typeface="Arial"/>
              <a:cs typeface="Arial"/>
              <a:sym typeface="Arial"/>
            </a:endParaRPr>
          </a:p>
        </p:txBody>
      </p:sp>
      <p:sp>
        <p:nvSpPr>
          <p:cNvPr id="2" name="Title 1">
            <a:extLst>
              <a:ext uri="{FF2B5EF4-FFF2-40B4-BE49-F238E27FC236}">
                <a16:creationId xmlns:a16="http://schemas.microsoft.com/office/drawing/2014/main" id="{6C92CDF9-9E9C-714B-9C6F-2DE6F9E48CAE}"/>
              </a:ext>
            </a:extLst>
          </p:cNvPr>
          <p:cNvSpPr>
            <a:spLocks noGrp="1"/>
          </p:cNvSpPr>
          <p:nvPr>
            <p:ph type="title"/>
          </p:nvPr>
        </p:nvSpPr>
        <p:spPr>
          <a:xfrm>
            <a:off x="491072" y="-4504"/>
            <a:ext cx="10620000" cy="720000"/>
          </a:xfrm>
        </p:spPr>
        <p:txBody>
          <a:bodyPr>
            <a:normAutofit/>
          </a:bodyPr>
          <a:lstStyle/>
          <a:p>
            <a:r>
              <a:rPr lang="en-GB" sz="2800">
                <a:solidFill>
                  <a:schemeClr val="dk1"/>
                </a:solidFill>
                <a:latin typeface="Century Gothic"/>
                <a:ea typeface="Century Gothic"/>
                <a:cs typeface="Century Gothic"/>
                <a:sym typeface="Century Gothic"/>
              </a:rPr>
              <a:t>This is the fix-it portion of the lesson</a:t>
            </a:r>
            <a:endParaRPr lang="en-US"/>
          </a:p>
        </p:txBody>
      </p:sp>
      <p:pic>
        <p:nvPicPr>
          <p:cNvPr id="3" name="Picture 2">
            <a:extLst>
              <a:ext uri="{FF2B5EF4-FFF2-40B4-BE49-F238E27FC236}">
                <a16:creationId xmlns:a16="http://schemas.microsoft.com/office/drawing/2014/main" id="{2B897D17-D264-797C-AE1D-003E4DB04E88}"/>
              </a:ext>
            </a:extLst>
          </p:cNvPr>
          <p:cNvPicPr>
            <a:picLocks noChangeAspect="1"/>
          </p:cNvPicPr>
          <p:nvPr/>
        </p:nvPicPr>
        <p:blipFill>
          <a:blip r:embed="rId3"/>
          <a:stretch>
            <a:fillRect/>
          </a:stretch>
        </p:blipFill>
        <p:spPr>
          <a:xfrm>
            <a:off x="6773333" y="4193163"/>
            <a:ext cx="4605865" cy="2584402"/>
          </a:xfrm>
          <a:prstGeom prst="rect">
            <a:avLst/>
          </a:prstGeom>
          <a:ln>
            <a:solidFill>
              <a:schemeClr val="tx1"/>
            </a:solidFill>
          </a:ln>
        </p:spPr>
      </p:pic>
    </p:spTree>
    <p:extLst>
      <p:ext uri="{BB962C8B-B14F-4D97-AF65-F5344CB8AC3E}">
        <p14:creationId xmlns:p14="http://schemas.microsoft.com/office/powerpoint/2010/main" val="8108047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CC7870-E1E7-E7BA-9AE9-A9FAA1E90385}"/>
              </a:ext>
            </a:extLst>
          </p:cNvPr>
          <p:cNvSpPr>
            <a:spLocks noGrp="1"/>
          </p:cNvSpPr>
          <p:nvPr>
            <p:ph type="title"/>
          </p:nvPr>
        </p:nvSpPr>
        <p:spPr/>
        <p:txBody>
          <a:bodyPr/>
          <a:lstStyle/>
          <a:p>
            <a:r>
              <a:rPr lang="en-GB" dirty="0">
                <a:latin typeface="Century Gothic" panose="020B0502020202020204" pitchFamily="34" charset="0"/>
              </a:rPr>
              <a:t>Esters</a:t>
            </a:r>
          </a:p>
        </p:txBody>
      </p:sp>
      <p:sp>
        <p:nvSpPr>
          <p:cNvPr id="3" name="TextBox 2">
            <a:extLst>
              <a:ext uri="{FF2B5EF4-FFF2-40B4-BE49-F238E27FC236}">
                <a16:creationId xmlns:a16="http://schemas.microsoft.com/office/drawing/2014/main" id="{97BC29F0-DF2C-4535-8171-6AFD8FD93B01}"/>
              </a:ext>
            </a:extLst>
          </p:cNvPr>
          <p:cNvSpPr txBox="1"/>
          <p:nvPr/>
        </p:nvSpPr>
        <p:spPr>
          <a:xfrm>
            <a:off x="465822" y="914189"/>
            <a:ext cx="7394120" cy="830997"/>
          </a:xfrm>
          <a:prstGeom prst="rect">
            <a:avLst/>
          </a:prstGeom>
          <a:noFill/>
        </p:spPr>
        <p:txBody>
          <a:bodyPr wrap="square" rtlCol="0">
            <a:spAutoFit/>
          </a:bodyPr>
          <a:lstStyle/>
          <a:p>
            <a:r>
              <a:rPr lang="en-GB" sz="2400" b="1" dirty="0">
                <a:latin typeface="Century Gothic" panose="020B0502020202020204" pitchFamily="34" charset="0"/>
              </a:rPr>
              <a:t>Carboxylic acids </a:t>
            </a:r>
            <a:r>
              <a:rPr lang="en-GB" sz="2400" dirty="0">
                <a:latin typeface="Century Gothic" panose="020B0502020202020204" pitchFamily="34" charset="0"/>
              </a:rPr>
              <a:t>can react with </a:t>
            </a:r>
            <a:r>
              <a:rPr lang="en-GB" sz="2400" b="1" dirty="0">
                <a:latin typeface="Century Gothic" panose="020B0502020202020204" pitchFamily="34" charset="0"/>
              </a:rPr>
              <a:t>alcohols</a:t>
            </a:r>
            <a:r>
              <a:rPr lang="en-GB" sz="2400" dirty="0">
                <a:latin typeface="Century Gothic" panose="020B0502020202020204" pitchFamily="34" charset="0"/>
              </a:rPr>
              <a:t> to form </a:t>
            </a:r>
            <a:r>
              <a:rPr lang="en-GB" sz="2400" b="1" dirty="0">
                <a:latin typeface="Century Gothic" panose="020B0502020202020204" pitchFamily="34" charset="0"/>
              </a:rPr>
              <a:t>esters</a:t>
            </a:r>
            <a:r>
              <a:rPr lang="en-GB" sz="2400" dirty="0">
                <a:latin typeface="Century Gothic" panose="020B0502020202020204" pitchFamily="34" charset="0"/>
              </a:rPr>
              <a:t>.</a:t>
            </a:r>
          </a:p>
        </p:txBody>
      </p:sp>
      <p:sp>
        <p:nvSpPr>
          <p:cNvPr id="4" name="TextBox 3">
            <a:extLst>
              <a:ext uri="{FF2B5EF4-FFF2-40B4-BE49-F238E27FC236}">
                <a16:creationId xmlns:a16="http://schemas.microsoft.com/office/drawing/2014/main" id="{0A6E6655-4ACB-57D6-7BBC-0C94C6F8A471}"/>
              </a:ext>
            </a:extLst>
          </p:cNvPr>
          <p:cNvSpPr txBox="1"/>
          <p:nvPr/>
        </p:nvSpPr>
        <p:spPr>
          <a:xfrm>
            <a:off x="462947" y="1803668"/>
            <a:ext cx="7394120" cy="830997"/>
          </a:xfrm>
          <a:prstGeom prst="rect">
            <a:avLst/>
          </a:prstGeom>
          <a:noFill/>
        </p:spPr>
        <p:txBody>
          <a:bodyPr wrap="square" rtlCol="0">
            <a:spAutoFit/>
          </a:bodyPr>
          <a:lstStyle/>
          <a:p>
            <a:r>
              <a:rPr lang="en-GB" sz="2400" dirty="0">
                <a:latin typeface="Century Gothic" panose="020B0502020202020204" pitchFamily="34" charset="0"/>
              </a:rPr>
              <a:t>Esters have </a:t>
            </a:r>
            <a:r>
              <a:rPr lang="en-GB" sz="2400" b="1" dirty="0">
                <a:latin typeface="Century Gothic" panose="020B0502020202020204" pitchFamily="34" charset="0"/>
              </a:rPr>
              <a:t>fruity smells </a:t>
            </a:r>
            <a:r>
              <a:rPr lang="en-GB" sz="2400" dirty="0">
                <a:latin typeface="Century Gothic" panose="020B0502020202020204" pitchFamily="34" charset="0"/>
              </a:rPr>
              <a:t>and can be used as </a:t>
            </a:r>
            <a:r>
              <a:rPr lang="en-GB" sz="2400" b="1" dirty="0">
                <a:latin typeface="Century Gothic" panose="020B0502020202020204" pitchFamily="34" charset="0"/>
              </a:rPr>
              <a:t>solvents</a:t>
            </a:r>
            <a:r>
              <a:rPr lang="en-GB" sz="2400" dirty="0">
                <a:latin typeface="Century Gothic" panose="020B0502020202020204" pitchFamily="34" charset="0"/>
              </a:rPr>
              <a:t>. </a:t>
            </a:r>
          </a:p>
        </p:txBody>
      </p:sp>
      <p:sp>
        <p:nvSpPr>
          <p:cNvPr id="5" name="TextBox 4">
            <a:extLst>
              <a:ext uri="{FF2B5EF4-FFF2-40B4-BE49-F238E27FC236}">
                <a16:creationId xmlns:a16="http://schemas.microsoft.com/office/drawing/2014/main" id="{39DE6F87-2130-4D69-E6B6-CCBD4BC00690}"/>
              </a:ext>
            </a:extLst>
          </p:cNvPr>
          <p:cNvSpPr txBox="1"/>
          <p:nvPr/>
        </p:nvSpPr>
        <p:spPr>
          <a:xfrm>
            <a:off x="499689" y="2996989"/>
            <a:ext cx="10879434" cy="461665"/>
          </a:xfrm>
          <a:prstGeom prst="rect">
            <a:avLst/>
          </a:prstGeom>
          <a:noFill/>
        </p:spPr>
        <p:txBody>
          <a:bodyPr wrap="square" rtlCol="0">
            <a:spAutoFit/>
          </a:bodyPr>
          <a:lstStyle/>
          <a:p>
            <a:r>
              <a:rPr lang="en-GB" sz="2400" dirty="0">
                <a:latin typeface="Century Gothic" panose="020B0502020202020204" pitchFamily="34" charset="0"/>
              </a:rPr>
              <a:t>The general equation for the formation of esters is: </a:t>
            </a:r>
          </a:p>
        </p:txBody>
      </p:sp>
      <p:sp>
        <p:nvSpPr>
          <p:cNvPr id="6" name="TextBox 5">
            <a:extLst>
              <a:ext uri="{FF2B5EF4-FFF2-40B4-BE49-F238E27FC236}">
                <a16:creationId xmlns:a16="http://schemas.microsoft.com/office/drawing/2014/main" id="{29D86201-7B1E-0E89-FB23-9F3CA5BB79F6}"/>
              </a:ext>
            </a:extLst>
          </p:cNvPr>
          <p:cNvSpPr txBox="1"/>
          <p:nvPr/>
        </p:nvSpPr>
        <p:spPr>
          <a:xfrm>
            <a:off x="1634222" y="3589656"/>
            <a:ext cx="6510711" cy="461665"/>
          </a:xfrm>
          <a:prstGeom prst="rect">
            <a:avLst/>
          </a:prstGeom>
          <a:noFill/>
        </p:spPr>
        <p:txBody>
          <a:bodyPr wrap="square" rtlCol="0">
            <a:spAutoFit/>
          </a:bodyPr>
          <a:lstStyle/>
          <a:p>
            <a:r>
              <a:rPr lang="en-GB" sz="2400" b="1" dirty="0">
                <a:latin typeface="Century Gothic" panose="020B0502020202020204" pitchFamily="34" charset="0"/>
              </a:rPr>
              <a:t>Alcohol + carboxylic acid </a:t>
            </a:r>
            <a:r>
              <a:rPr lang="en-GB" sz="2400" b="1" dirty="0">
                <a:latin typeface="Century Gothic" panose="020B0502020202020204" pitchFamily="34" charset="0"/>
                <a:sym typeface="Wingdings" pitchFamily="2" charset="2"/>
              </a:rPr>
              <a:t> ester + water</a:t>
            </a:r>
            <a:endParaRPr lang="en-GB" sz="2400" b="1" dirty="0">
              <a:latin typeface="Century Gothic" panose="020B0502020202020204" pitchFamily="34" charset="0"/>
            </a:endParaRPr>
          </a:p>
        </p:txBody>
      </p:sp>
      <p:sp>
        <p:nvSpPr>
          <p:cNvPr id="7" name="TextBox 6">
            <a:extLst>
              <a:ext uri="{FF2B5EF4-FFF2-40B4-BE49-F238E27FC236}">
                <a16:creationId xmlns:a16="http://schemas.microsoft.com/office/drawing/2014/main" id="{3B6DBC44-96CD-6EE4-16EB-178282C7A851}"/>
              </a:ext>
            </a:extLst>
          </p:cNvPr>
          <p:cNvSpPr txBox="1"/>
          <p:nvPr/>
        </p:nvSpPr>
        <p:spPr>
          <a:xfrm>
            <a:off x="550489" y="4639522"/>
            <a:ext cx="10879434" cy="461665"/>
          </a:xfrm>
          <a:prstGeom prst="rect">
            <a:avLst/>
          </a:prstGeom>
          <a:noFill/>
        </p:spPr>
        <p:txBody>
          <a:bodyPr wrap="square" rtlCol="0">
            <a:spAutoFit/>
          </a:bodyPr>
          <a:lstStyle/>
          <a:p>
            <a:r>
              <a:rPr lang="en-GB" sz="2400" dirty="0">
                <a:latin typeface="Century Gothic" panose="020B0502020202020204" pitchFamily="34" charset="0"/>
              </a:rPr>
              <a:t>For example:</a:t>
            </a:r>
          </a:p>
        </p:txBody>
      </p:sp>
      <p:sp>
        <p:nvSpPr>
          <p:cNvPr id="8" name="TextBox 7">
            <a:extLst>
              <a:ext uri="{FF2B5EF4-FFF2-40B4-BE49-F238E27FC236}">
                <a16:creationId xmlns:a16="http://schemas.microsoft.com/office/drawing/2014/main" id="{50D5CE13-9474-1BB8-D93B-8C3945C11886}"/>
              </a:ext>
            </a:extLst>
          </p:cNvPr>
          <p:cNvSpPr txBox="1"/>
          <p:nvPr/>
        </p:nvSpPr>
        <p:spPr>
          <a:xfrm>
            <a:off x="1600356" y="5198323"/>
            <a:ext cx="8644311" cy="461665"/>
          </a:xfrm>
          <a:prstGeom prst="rect">
            <a:avLst/>
          </a:prstGeom>
          <a:noFill/>
        </p:spPr>
        <p:txBody>
          <a:bodyPr wrap="square" rtlCol="0">
            <a:spAutoFit/>
          </a:bodyPr>
          <a:lstStyle/>
          <a:p>
            <a:r>
              <a:rPr lang="en-GB" sz="2400" b="1" dirty="0">
                <a:latin typeface="Century Gothic" panose="020B0502020202020204" pitchFamily="34" charset="0"/>
              </a:rPr>
              <a:t>Ethanol + ethanoic acid </a:t>
            </a:r>
            <a:r>
              <a:rPr lang="en-GB" sz="2400" b="1" dirty="0">
                <a:latin typeface="Century Gothic" panose="020B0502020202020204" pitchFamily="34" charset="0"/>
                <a:sym typeface="Wingdings" pitchFamily="2" charset="2"/>
              </a:rPr>
              <a:t> ethyl ethanoate + water</a:t>
            </a:r>
            <a:endParaRPr lang="en-GB" sz="2400" b="1" dirty="0">
              <a:latin typeface="Century Gothic" panose="020B0502020202020204" pitchFamily="34" charset="0"/>
            </a:endParaRPr>
          </a:p>
        </p:txBody>
      </p:sp>
      <p:pic>
        <p:nvPicPr>
          <p:cNvPr id="1026" name="Picture 2" descr="Perfume, Bottle, Scent, Aroma, Glass">
            <a:extLst>
              <a:ext uri="{FF2B5EF4-FFF2-40B4-BE49-F238E27FC236}">
                <a16:creationId xmlns:a16="http://schemas.microsoft.com/office/drawing/2014/main" id="{19D7DE8C-1250-5C3E-B021-B6836D7A33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03683" y="166267"/>
            <a:ext cx="3058583" cy="203506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Defuser, Air Freshener, Christian">
            <a:extLst>
              <a:ext uri="{FF2B5EF4-FFF2-40B4-BE49-F238E27FC236}">
                <a16:creationId xmlns:a16="http://schemas.microsoft.com/office/drawing/2014/main" id="{E238A72B-9620-3310-DA30-432EB9BE8F3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67233" y="2362199"/>
            <a:ext cx="2527300" cy="16848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2943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P spid="7" grpId="0"/>
      <p:bldP spid="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BE30F5-EAFB-D4DB-974F-5136EF250D01}"/>
              </a:ext>
            </a:extLst>
          </p:cNvPr>
          <p:cNvSpPr>
            <a:spLocks noGrp="1"/>
          </p:cNvSpPr>
          <p:nvPr>
            <p:ph type="title"/>
          </p:nvPr>
        </p:nvSpPr>
        <p:spPr/>
        <p:txBody>
          <a:bodyPr/>
          <a:lstStyle/>
          <a:p>
            <a:r>
              <a:rPr lang="en-GB" dirty="0">
                <a:latin typeface="Century Gothic" panose="020B0502020202020204" pitchFamily="34" charset="0"/>
              </a:rPr>
              <a:t>Formation of Esters</a:t>
            </a:r>
          </a:p>
        </p:txBody>
      </p:sp>
      <p:sp>
        <p:nvSpPr>
          <p:cNvPr id="3" name="TextBox 2">
            <a:extLst>
              <a:ext uri="{FF2B5EF4-FFF2-40B4-BE49-F238E27FC236}">
                <a16:creationId xmlns:a16="http://schemas.microsoft.com/office/drawing/2014/main" id="{1A9CD1BC-8CF1-505A-52BA-8629442661B9}"/>
              </a:ext>
            </a:extLst>
          </p:cNvPr>
          <p:cNvSpPr txBox="1"/>
          <p:nvPr/>
        </p:nvSpPr>
        <p:spPr>
          <a:xfrm>
            <a:off x="1786622" y="981923"/>
            <a:ext cx="8644311" cy="461665"/>
          </a:xfrm>
          <a:prstGeom prst="rect">
            <a:avLst/>
          </a:prstGeom>
          <a:noFill/>
        </p:spPr>
        <p:txBody>
          <a:bodyPr wrap="square" rtlCol="0">
            <a:spAutoFit/>
          </a:bodyPr>
          <a:lstStyle/>
          <a:p>
            <a:r>
              <a:rPr lang="en-GB" sz="2400" b="1" dirty="0">
                <a:latin typeface="Century Gothic" panose="020B0502020202020204" pitchFamily="34" charset="0"/>
              </a:rPr>
              <a:t>Ethanol + ethanoic acid </a:t>
            </a:r>
            <a:r>
              <a:rPr lang="en-GB" sz="2400" b="1" dirty="0">
                <a:latin typeface="Century Gothic" panose="020B0502020202020204" pitchFamily="34" charset="0"/>
                <a:sym typeface="Wingdings" pitchFamily="2" charset="2"/>
              </a:rPr>
              <a:t> ethyl ethanoate + water</a:t>
            </a:r>
            <a:endParaRPr lang="en-GB" sz="2400" b="1" dirty="0">
              <a:latin typeface="Century Gothic" panose="020B0502020202020204" pitchFamily="34" charset="0"/>
            </a:endParaRPr>
          </a:p>
        </p:txBody>
      </p:sp>
      <p:cxnSp>
        <p:nvCxnSpPr>
          <p:cNvPr id="4" name="Straight Connector 3">
            <a:extLst>
              <a:ext uri="{FF2B5EF4-FFF2-40B4-BE49-F238E27FC236}">
                <a16:creationId xmlns:a16="http://schemas.microsoft.com/office/drawing/2014/main" id="{4F0774BA-E78B-FFA3-5FA7-C37E0A02A3D4}"/>
              </a:ext>
            </a:extLst>
          </p:cNvPr>
          <p:cNvCxnSpPr/>
          <p:nvPr/>
        </p:nvCxnSpPr>
        <p:spPr>
          <a:xfrm>
            <a:off x="4726446" y="2929297"/>
            <a:ext cx="0" cy="250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1D29A473-A6C9-9E7A-0155-C167011932F0}"/>
              </a:ext>
            </a:extLst>
          </p:cNvPr>
          <p:cNvCxnSpPr/>
          <p:nvPr/>
        </p:nvCxnSpPr>
        <p:spPr>
          <a:xfrm>
            <a:off x="4750112" y="3571554"/>
            <a:ext cx="0" cy="250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1F7220C0-657B-0F7E-E801-3F9556E5C53B}"/>
              </a:ext>
            </a:extLst>
          </p:cNvPr>
          <p:cNvSpPr txBox="1"/>
          <p:nvPr/>
        </p:nvSpPr>
        <p:spPr>
          <a:xfrm>
            <a:off x="4560216" y="3721535"/>
            <a:ext cx="39466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H</a:t>
            </a:r>
          </a:p>
        </p:txBody>
      </p:sp>
      <p:sp>
        <p:nvSpPr>
          <p:cNvPr id="7" name="TextBox 6">
            <a:extLst>
              <a:ext uri="{FF2B5EF4-FFF2-40B4-BE49-F238E27FC236}">
                <a16:creationId xmlns:a16="http://schemas.microsoft.com/office/drawing/2014/main" id="{464866DE-38A0-D201-EBCB-6AA769696293}"/>
              </a:ext>
            </a:extLst>
          </p:cNvPr>
          <p:cNvSpPr txBox="1"/>
          <p:nvPr/>
        </p:nvSpPr>
        <p:spPr>
          <a:xfrm>
            <a:off x="4523403" y="3136125"/>
            <a:ext cx="434734"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C</a:t>
            </a:r>
          </a:p>
        </p:txBody>
      </p:sp>
      <p:cxnSp>
        <p:nvCxnSpPr>
          <p:cNvPr id="8" name="Straight Connector 7">
            <a:extLst>
              <a:ext uri="{FF2B5EF4-FFF2-40B4-BE49-F238E27FC236}">
                <a16:creationId xmlns:a16="http://schemas.microsoft.com/office/drawing/2014/main" id="{DCF798EA-A45D-8E5A-953B-EA6938D2C59A}"/>
              </a:ext>
            </a:extLst>
          </p:cNvPr>
          <p:cNvCxnSpPr>
            <a:cxnSpLocks/>
          </p:cNvCxnSpPr>
          <p:nvPr/>
        </p:nvCxnSpPr>
        <p:spPr>
          <a:xfrm flipH="1">
            <a:off x="4924280" y="3346740"/>
            <a:ext cx="29391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FACDB526-2306-98F7-09C5-AFC9DF553092}"/>
              </a:ext>
            </a:extLst>
          </p:cNvPr>
          <p:cNvCxnSpPr>
            <a:cxnSpLocks/>
          </p:cNvCxnSpPr>
          <p:nvPr/>
        </p:nvCxnSpPr>
        <p:spPr>
          <a:xfrm flipH="1">
            <a:off x="3591265" y="3481754"/>
            <a:ext cx="365273" cy="19505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9EA6AE6-B485-C409-B4BC-7FAE7063166D}"/>
              </a:ext>
            </a:extLst>
          </p:cNvPr>
          <p:cNvCxnSpPr>
            <a:cxnSpLocks/>
          </p:cNvCxnSpPr>
          <p:nvPr/>
        </p:nvCxnSpPr>
        <p:spPr>
          <a:xfrm>
            <a:off x="3665689" y="2993428"/>
            <a:ext cx="294639" cy="27540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F01F1E03-F648-7310-8BD2-7E9D13D409EF}"/>
              </a:ext>
            </a:extLst>
          </p:cNvPr>
          <p:cNvSpPr txBox="1"/>
          <p:nvPr/>
        </p:nvSpPr>
        <p:spPr>
          <a:xfrm>
            <a:off x="3269948" y="2665043"/>
            <a:ext cx="44275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O</a:t>
            </a:r>
          </a:p>
        </p:txBody>
      </p:sp>
      <p:sp>
        <p:nvSpPr>
          <p:cNvPr id="12" name="TextBox 11">
            <a:extLst>
              <a:ext uri="{FF2B5EF4-FFF2-40B4-BE49-F238E27FC236}">
                <a16:creationId xmlns:a16="http://schemas.microsoft.com/office/drawing/2014/main" id="{F7D7EC9D-E7A6-0BBB-5B02-B0D800B713F1}"/>
              </a:ext>
            </a:extLst>
          </p:cNvPr>
          <p:cNvSpPr txBox="1"/>
          <p:nvPr/>
        </p:nvSpPr>
        <p:spPr>
          <a:xfrm>
            <a:off x="3902758" y="3129499"/>
            <a:ext cx="434734"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C</a:t>
            </a:r>
          </a:p>
        </p:txBody>
      </p:sp>
      <p:sp>
        <p:nvSpPr>
          <p:cNvPr id="13" name="TextBox 12">
            <a:extLst>
              <a:ext uri="{FF2B5EF4-FFF2-40B4-BE49-F238E27FC236}">
                <a16:creationId xmlns:a16="http://schemas.microsoft.com/office/drawing/2014/main" id="{4CBE3AE6-5060-160A-3341-EE4324833CDA}"/>
              </a:ext>
            </a:extLst>
          </p:cNvPr>
          <p:cNvSpPr txBox="1"/>
          <p:nvPr/>
        </p:nvSpPr>
        <p:spPr>
          <a:xfrm>
            <a:off x="5181896" y="3136227"/>
            <a:ext cx="39466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H</a:t>
            </a:r>
          </a:p>
        </p:txBody>
      </p:sp>
      <p:cxnSp>
        <p:nvCxnSpPr>
          <p:cNvPr id="14" name="Straight Connector 13">
            <a:extLst>
              <a:ext uri="{FF2B5EF4-FFF2-40B4-BE49-F238E27FC236}">
                <a16:creationId xmlns:a16="http://schemas.microsoft.com/office/drawing/2014/main" id="{C15BD3B4-98B4-83C3-CB2E-09C1B25DA9DF}"/>
              </a:ext>
            </a:extLst>
          </p:cNvPr>
          <p:cNvCxnSpPr>
            <a:cxnSpLocks/>
          </p:cNvCxnSpPr>
          <p:nvPr/>
        </p:nvCxnSpPr>
        <p:spPr>
          <a:xfrm flipH="1">
            <a:off x="4260432" y="3362477"/>
            <a:ext cx="29391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ACD2B276-8239-E1B2-B530-09A83BDC9C2B}"/>
              </a:ext>
            </a:extLst>
          </p:cNvPr>
          <p:cNvSpPr txBox="1"/>
          <p:nvPr/>
        </p:nvSpPr>
        <p:spPr>
          <a:xfrm>
            <a:off x="3243001" y="3484193"/>
            <a:ext cx="44275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O</a:t>
            </a:r>
          </a:p>
        </p:txBody>
      </p:sp>
      <p:sp>
        <p:nvSpPr>
          <p:cNvPr id="17" name="TextBox 16">
            <a:extLst>
              <a:ext uri="{FF2B5EF4-FFF2-40B4-BE49-F238E27FC236}">
                <a16:creationId xmlns:a16="http://schemas.microsoft.com/office/drawing/2014/main" id="{A22F6B36-0CD0-0DAC-E998-95B921BE4026}"/>
              </a:ext>
            </a:extLst>
          </p:cNvPr>
          <p:cNvSpPr txBox="1"/>
          <p:nvPr/>
        </p:nvSpPr>
        <p:spPr>
          <a:xfrm>
            <a:off x="2772477" y="3467486"/>
            <a:ext cx="39466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H</a:t>
            </a:r>
          </a:p>
        </p:txBody>
      </p:sp>
      <p:cxnSp>
        <p:nvCxnSpPr>
          <p:cNvPr id="18" name="Straight Connector 17">
            <a:extLst>
              <a:ext uri="{FF2B5EF4-FFF2-40B4-BE49-F238E27FC236}">
                <a16:creationId xmlns:a16="http://schemas.microsoft.com/office/drawing/2014/main" id="{4743642C-7268-142D-0C0C-5F24A3E16905}"/>
              </a:ext>
            </a:extLst>
          </p:cNvPr>
          <p:cNvCxnSpPr>
            <a:cxnSpLocks/>
          </p:cNvCxnSpPr>
          <p:nvPr/>
        </p:nvCxnSpPr>
        <p:spPr>
          <a:xfrm flipH="1">
            <a:off x="3083035" y="3715026"/>
            <a:ext cx="212721" cy="358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1682E472-265D-67ED-C7E8-665C6DB47F73}"/>
              </a:ext>
            </a:extLst>
          </p:cNvPr>
          <p:cNvSpPr txBox="1"/>
          <p:nvPr/>
        </p:nvSpPr>
        <p:spPr>
          <a:xfrm>
            <a:off x="4540408" y="2544189"/>
            <a:ext cx="39466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H</a:t>
            </a:r>
          </a:p>
        </p:txBody>
      </p:sp>
      <p:cxnSp>
        <p:nvCxnSpPr>
          <p:cNvPr id="21" name="Straight Connector 20">
            <a:extLst>
              <a:ext uri="{FF2B5EF4-FFF2-40B4-BE49-F238E27FC236}">
                <a16:creationId xmlns:a16="http://schemas.microsoft.com/office/drawing/2014/main" id="{20935163-F586-34FC-449A-8B0B39911805}"/>
              </a:ext>
            </a:extLst>
          </p:cNvPr>
          <p:cNvCxnSpPr>
            <a:cxnSpLocks/>
          </p:cNvCxnSpPr>
          <p:nvPr/>
        </p:nvCxnSpPr>
        <p:spPr>
          <a:xfrm>
            <a:off x="3614890" y="3044230"/>
            <a:ext cx="294639" cy="27540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E97A00D-0E25-E864-D8A8-984BD0A04136}"/>
              </a:ext>
            </a:extLst>
          </p:cNvPr>
          <p:cNvCxnSpPr/>
          <p:nvPr/>
        </p:nvCxnSpPr>
        <p:spPr>
          <a:xfrm>
            <a:off x="1461570" y="1928929"/>
            <a:ext cx="0" cy="250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CA12693-0EDB-2FDB-9CBE-B96EAE4F75AA}"/>
              </a:ext>
            </a:extLst>
          </p:cNvPr>
          <p:cNvCxnSpPr/>
          <p:nvPr/>
        </p:nvCxnSpPr>
        <p:spPr>
          <a:xfrm>
            <a:off x="1485236" y="2571186"/>
            <a:ext cx="0" cy="250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07E41447-05A8-9171-65B1-4252456FB676}"/>
              </a:ext>
            </a:extLst>
          </p:cNvPr>
          <p:cNvSpPr txBox="1"/>
          <p:nvPr/>
        </p:nvSpPr>
        <p:spPr>
          <a:xfrm>
            <a:off x="1295340" y="2721167"/>
            <a:ext cx="39466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H</a:t>
            </a:r>
          </a:p>
        </p:txBody>
      </p:sp>
      <p:sp>
        <p:nvSpPr>
          <p:cNvPr id="25" name="TextBox 24">
            <a:extLst>
              <a:ext uri="{FF2B5EF4-FFF2-40B4-BE49-F238E27FC236}">
                <a16:creationId xmlns:a16="http://schemas.microsoft.com/office/drawing/2014/main" id="{33D4DB37-A108-456B-54C7-D313C78AF533}"/>
              </a:ext>
            </a:extLst>
          </p:cNvPr>
          <p:cNvSpPr txBox="1"/>
          <p:nvPr/>
        </p:nvSpPr>
        <p:spPr>
          <a:xfrm>
            <a:off x="1258527" y="2135757"/>
            <a:ext cx="434734"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C</a:t>
            </a:r>
          </a:p>
        </p:txBody>
      </p:sp>
      <p:cxnSp>
        <p:nvCxnSpPr>
          <p:cNvPr id="26" name="Straight Connector 25">
            <a:extLst>
              <a:ext uri="{FF2B5EF4-FFF2-40B4-BE49-F238E27FC236}">
                <a16:creationId xmlns:a16="http://schemas.microsoft.com/office/drawing/2014/main" id="{89073E91-4AC6-4247-3BFF-F1664ED2DD37}"/>
              </a:ext>
            </a:extLst>
          </p:cNvPr>
          <p:cNvCxnSpPr>
            <a:cxnSpLocks/>
          </p:cNvCxnSpPr>
          <p:nvPr/>
        </p:nvCxnSpPr>
        <p:spPr>
          <a:xfrm flipH="1">
            <a:off x="1659404" y="2346372"/>
            <a:ext cx="29391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595C2525-83D3-A0DF-DA87-622C12060FE3}"/>
              </a:ext>
            </a:extLst>
          </p:cNvPr>
          <p:cNvSpPr txBox="1"/>
          <p:nvPr/>
        </p:nvSpPr>
        <p:spPr>
          <a:xfrm>
            <a:off x="637882" y="2129131"/>
            <a:ext cx="434734"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C</a:t>
            </a:r>
          </a:p>
        </p:txBody>
      </p:sp>
      <p:sp>
        <p:nvSpPr>
          <p:cNvPr id="28" name="TextBox 27">
            <a:extLst>
              <a:ext uri="{FF2B5EF4-FFF2-40B4-BE49-F238E27FC236}">
                <a16:creationId xmlns:a16="http://schemas.microsoft.com/office/drawing/2014/main" id="{C7679576-C91C-2B7B-D44F-F9CF191DF860}"/>
              </a:ext>
            </a:extLst>
          </p:cNvPr>
          <p:cNvSpPr txBox="1"/>
          <p:nvPr/>
        </p:nvSpPr>
        <p:spPr>
          <a:xfrm>
            <a:off x="2490147" y="2118925"/>
            <a:ext cx="39466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H</a:t>
            </a:r>
          </a:p>
        </p:txBody>
      </p:sp>
      <p:cxnSp>
        <p:nvCxnSpPr>
          <p:cNvPr id="29" name="Straight Connector 28">
            <a:extLst>
              <a:ext uri="{FF2B5EF4-FFF2-40B4-BE49-F238E27FC236}">
                <a16:creationId xmlns:a16="http://schemas.microsoft.com/office/drawing/2014/main" id="{1E0C30BA-A56E-DBDA-D388-40D017B9AB12}"/>
              </a:ext>
            </a:extLst>
          </p:cNvPr>
          <p:cNvCxnSpPr>
            <a:cxnSpLocks/>
          </p:cNvCxnSpPr>
          <p:nvPr/>
        </p:nvCxnSpPr>
        <p:spPr>
          <a:xfrm flipH="1">
            <a:off x="995556" y="2362109"/>
            <a:ext cx="29391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4526CB02-0DD6-9AE5-220A-854745A95437}"/>
              </a:ext>
            </a:extLst>
          </p:cNvPr>
          <p:cNvSpPr txBox="1"/>
          <p:nvPr/>
        </p:nvSpPr>
        <p:spPr>
          <a:xfrm>
            <a:off x="1275532" y="1543821"/>
            <a:ext cx="39466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H</a:t>
            </a:r>
          </a:p>
        </p:txBody>
      </p:sp>
      <p:cxnSp>
        <p:nvCxnSpPr>
          <p:cNvPr id="31" name="Straight Connector 30">
            <a:extLst>
              <a:ext uri="{FF2B5EF4-FFF2-40B4-BE49-F238E27FC236}">
                <a16:creationId xmlns:a16="http://schemas.microsoft.com/office/drawing/2014/main" id="{984BE6BF-DF2C-567F-9C78-64E1AE9D7CE8}"/>
              </a:ext>
            </a:extLst>
          </p:cNvPr>
          <p:cNvCxnSpPr/>
          <p:nvPr/>
        </p:nvCxnSpPr>
        <p:spPr>
          <a:xfrm>
            <a:off x="818104" y="1895063"/>
            <a:ext cx="0" cy="250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E739396-F024-68C3-5CD0-8271E65D0DE8}"/>
              </a:ext>
            </a:extLst>
          </p:cNvPr>
          <p:cNvCxnSpPr/>
          <p:nvPr/>
        </p:nvCxnSpPr>
        <p:spPr>
          <a:xfrm>
            <a:off x="841770" y="2537320"/>
            <a:ext cx="0" cy="250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5ED4BEF2-AB6D-FE1D-56F3-16C42635CAF5}"/>
              </a:ext>
            </a:extLst>
          </p:cNvPr>
          <p:cNvSpPr txBox="1"/>
          <p:nvPr/>
        </p:nvSpPr>
        <p:spPr>
          <a:xfrm>
            <a:off x="651874" y="2687301"/>
            <a:ext cx="39466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H</a:t>
            </a:r>
          </a:p>
        </p:txBody>
      </p:sp>
      <p:cxnSp>
        <p:nvCxnSpPr>
          <p:cNvPr id="34" name="Straight Connector 33">
            <a:extLst>
              <a:ext uri="{FF2B5EF4-FFF2-40B4-BE49-F238E27FC236}">
                <a16:creationId xmlns:a16="http://schemas.microsoft.com/office/drawing/2014/main" id="{8A5E6F6B-3268-B06F-E7B2-E7844A664FA5}"/>
              </a:ext>
            </a:extLst>
          </p:cNvPr>
          <p:cNvCxnSpPr>
            <a:cxnSpLocks/>
          </p:cNvCxnSpPr>
          <p:nvPr/>
        </p:nvCxnSpPr>
        <p:spPr>
          <a:xfrm flipH="1">
            <a:off x="355538" y="2363308"/>
            <a:ext cx="29391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4AAF2FA0-B6B0-AA0B-90D9-62EBDD7B74EF}"/>
              </a:ext>
            </a:extLst>
          </p:cNvPr>
          <p:cNvSpPr txBox="1"/>
          <p:nvPr/>
        </p:nvSpPr>
        <p:spPr>
          <a:xfrm>
            <a:off x="54354" y="2135860"/>
            <a:ext cx="39466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H</a:t>
            </a:r>
          </a:p>
        </p:txBody>
      </p:sp>
      <p:sp>
        <p:nvSpPr>
          <p:cNvPr id="36" name="TextBox 35">
            <a:extLst>
              <a:ext uri="{FF2B5EF4-FFF2-40B4-BE49-F238E27FC236}">
                <a16:creationId xmlns:a16="http://schemas.microsoft.com/office/drawing/2014/main" id="{47128F5E-BEE2-5BE1-D176-5B598F9C790C}"/>
              </a:ext>
            </a:extLst>
          </p:cNvPr>
          <p:cNvSpPr txBox="1"/>
          <p:nvPr/>
        </p:nvSpPr>
        <p:spPr>
          <a:xfrm>
            <a:off x="632066" y="1509955"/>
            <a:ext cx="39466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H</a:t>
            </a:r>
          </a:p>
        </p:txBody>
      </p:sp>
      <p:sp>
        <p:nvSpPr>
          <p:cNvPr id="37" name="TextBox 36">
            <a:extLst>
              <a:ext uri="{FF2B5EF4-FFF2-40B4-BE49-F238E27FC236}">
                <a16:creationId xmlns:a16="http://schemas.microsoft.com/office/drawing/2014/main" id="{8E2C16E9-F783-BAC6-6A5A-1143DBAE205B}"/>
              </a:ext>
            </a:extLst>
          </p:cNvPr>
          <p:cNvSpPr txBox="1"/>
          <p:nvPr/>
        </p:nvSpPr>
        <p:spPr>
          <a:xfrm>
            <a:off x="1875961" y="2111292"/>
            <a:ext cx="44275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O</a:t>
            </a:r>
          </a:p>
        </p:txBody>
      </p:sp>
      <p:cxnSp>
        <p:nvCxnSpPr>
          <p:cNvPr id="38" name="Straight Connector 37">
            <a:extLst>
              <a:ext uri="{FF2B5EF4-FFF2-40B4-BE49-F238E27FC236}">
                <a16:creationId xmlns:a16="http://schemas.microsoft.com/office/drawing/2014/main" id="{8F337103-2433-F5EA-BB7F-725BA7EEAF22}"/>
              </a:ext>
            </a:extLst>
          </p:cNvPr>
          <p:cNvCxnSpPr>
            <a:cxnSpLocks/>
          </p:cNvCxnSpPr>
          <p:nvPr/>
        </p:nvCxnSpPr>
        <p:spPr>
          <a:xfrm flipH="1">
            <a:off x="2237670" y="2345707"/>
            <a:ext cx="29391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35EB6021-258C-8B41-F4E0-6FEAAAB09179}"/>
              </a:ext>
            </a:extLst>
          </p:cNvPr>
          <p:cNvSpPr/>
          <p:nvPr/>
        </p:nvSpPr>
        <p:spPr>
          <a:xfrm rot="19976489">
            <a:off x="2527674" y="1934175"/>
            <a:ext cx="872220" cy="2461846"/>
          </a:xfrm>
          <a:prstGeom prst="ellipse">
            <a:avLst/>
          </a:prstGeom>
          <a:noFill/>
          <a:ln w="57150">
            <a:solidFill>
              <a:srgbClr val="FF9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TextBox 43">
            <a:extLst>
              <a:ext uri="{FF2B5EF4-FFF2-40B4-BE49-F238E27FC236}">
                <a16:creationId xmlns:a16="http://schemas.microsoft.com/office/drawing/2014/main" id="{A0BFC92B-620C-FD98-E219-CFAD5726F5C5}"/>
              </a:ext>
            </a:extLst>
          </p:cNvPr>
          <p:cNvSpPr txBox="1"/>
          <p:nvPr/>
        </p:nvSpPr>
        <p:spPr>
          <a:xfrm>
            <a:off x="2356279" y="2854027"/>
            <a:ext cx="369012" cy="461665"/>
          </a:xfrm>
          <a:prstGeom prst="rect">
            <a:avLst/>
          </a:prstGeom>
          <a:noFill/>
        </p:spPr>
        <p:txBody>
          <a:bodyPr wrap="none" rtlCol="0">
            <a:spAutoFit/>
          </a:bodyPr>
          <a:lstStyle/>
          <a:p>
            <a:r>
              <a:rPr lang="en-GB" sz="2400" b="1" dirty="0">
                <a:latin typeface="Century Gothic" panose="020B0502020202020204" pitchFamily="34" charset="0"/>
              </a:rPr>
              <a:t>+</a:t>
            </a:r>
          </a:p>
        </p:txBody>
      </p:sp>
      <p:sp>
        <p:nvSpPr>
          <p:cNvPr id="45" name="TextBox 44">
            <a:extLst>
              <a:ext uri="{FF2B5EF4-FFF2-40B4-BE49-F238E27FC236}">
                <a16:creationId xmlns:a16="http://schemas.microsoft.com/office/drawing/2014/main" id="{14AAACFA-D8AC-34F2-585C-4FDD99A3A772}"/>
              </a:ext>
            </a:extLst>
          </p:cNvPr>
          <p:cNvSpPr txBox="1"/>
          <p:nvPr/>
        </p:nvSpPr>
        <p:spPr>
          <a:xfrm>
            <a:off x="5832173" y="2408549"/>
            <a:ext cx="486030" cy="461665"/>
          </a:xfrm>
          <a:prstGeom prst="rect">
            <a:avLst/>
          </a:prstGeom>
          <a:noFill/>
        </p:spPr>
        <p:txBody>
          <a:bodyPr wrap="none" rtlCol="0">
            <a:spAutoFit/>
          </a:bodyPr>
          <a:lstStyle/>
          <a:p>
            <a:r>
              <a:rPr lang="en-GB" sz="2400" b="1" dirty="0">
                <a:latin typeface="Century Gothic" panose="020B0502020202020204" pitchFamily="34" charset="0"/>
                <a:sym typeface="Wingdings" pitchFamily="2" charset="2"/>
              </a:rPr>
              <a:t></a:t>
            </a:r>
            <a:endParaRPr lang="en-GB" sz="2400" b="1" dirty="0">
              <a:latin typeface="Century Gothic" panose="020B0502020202020204" pitchFamily="34" charset="0"/>
            </a:endParaRPr>
          </a:p>
        </p:txBody>
      </p:sp>
      <p:cxnSp>
        <p:nvCxnSpPr>
          <p:cNvPr id="46" name="Straight Connector 45">
            <a:extLst>
              <a:ext uri="{FF2B5EF4-FFF2-40B4-BE49-F238E27FC236}">
                <a16:creationId xmlns:a16="http://schemas.microsoft.com/office/drawing/2014/main" id="{01948EFE-DEDB-78F1-F899-FAB99001499B}"/>
              </a:ext>
            </a:extLst>
          </p:cNvPr>
          <p:cNvCxnSpPr/>
          <p:nvPr/>
        </p:nvCxnSpPr>
        <p:spPr>
          <a:xfrm>
            <a:off x="9872881" y="2589326"/>
            <a:ext cx="0" cy="250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36A823B6-FB21-39AD-275F-79A8A6FFA946}"/>
              </a:ext>
            </a:extLst>
          </p:cNvPr>
          <p:cNvCxnSpPr/>
          <p:nvPr/>
        </p:nvCxnSpPr>
        <p:spPr>
          <a:xfrm>
            <a:off x="9896547" y="3231583"/>
            <a:ext cx="0" cy="250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76930680-8932-0A61-70ED-DBF4C30F3F5A}"/>
              </a:ext>
            </a:extLst>
          </p:cNvPr>
          <p:cNvSpPr txBox="1"/>
          <p:nvPr/>
        </p:nvSpPr>
        <p:spPr>
          <a:xfrm>
            <a:off x="9706651" y="3381564"/>
            <a:ext cx="39466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H</a:t>
            </a:r>
          </a:p>
        </p:txBody>
      </p:sp>
      <p:sp>
        <p:nvSpPr>
          <p:cNvPr id="49" name="TextBox 48">
            <a:extLst>
              <a:ext uri="{FF2B5EF4-FFF2-40B4-BE49-F238E27FC236}">
                <a16:creationId xmlns:a16="http://schemas.microsoft.com/office/drawing/2014/main" id="{855CF0D8-B637-E258-631B-CA25CB7F014D}"/>
              </a:ext>
            </a:extLst>
          </p:cNvPr>
          <p:cNvSpPr txBox="1"/>
          <p:nvPr/>
        </p:nvSpPr>
        <p:spPr>
          <a:xfrm>
            <a:off x="9669838" y="2796154"/>
            <a:ext cx="434734"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C</a:t>
            </a:r>
          </a:p>
        </p:txBody>
      </p:sp>
      <p:cxnSp>
        <p:nvCxnSpPr>
          <p:cNvPr id="50" name="Straight Connector 49">
            <a:extLst>
              <a:ext uri="{FF2B5EF4-FFF2-40B4-BE49-F238E27FC236}">
                <a16:creationId xmlns:a16="http://schemas.microsoft.com/office/drawing/2014/main" id="{E2F5DBB4-F65A-7CB5-CF66-0DD821C1EA74}"/>
              </a:ext>
            </a:extLst>
          </p:cNvPr>
          <p:cNvCxnSpPr>
            <a:cxnSpLocks/>
          </p:cNvCxnSpPr>
          <p:nvPr/>
        </p:nvCxnSpPr>
        <p:spPr>
          <a:xfrm flipH="1">
            <a:off x="10070715" y="3006769"/>
            <a:ext cx="29391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431ECB49-8464-5F8B-CC88-D7A29B8A8CDC}"/>
              </a:ext>
            </a:extLst>
          </p:cNvPr>
          <p:cNvSpPr txBox="1"/>
          <p:nvPr/>
        </p:nvSpPr>
        <p:spPr>
          <a:xfrm>
            <a:off x="9014261" y="2201981"/>
            <a:ext cx="44275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O</a:t>
            </a:r>
          </a:p>
        </p:txBody>
      </p:sp>
      <p:sp>
        <p:nvSpPr>
          <p:cNvPr id="54" name="TextBox 53">
            <a:extLst>
              <a:ext uri="{FF2B5EF4-FFF2-40B4-BE49-F238E27FC236}">
                <a16:creationId xmlns:a16="http://schemas.microsoft.com/office/drawing/2014/main" id="{9A427FF4-C050-3FCA-BC55-348B051B515D}"/>
              </a:ext>
            </a:extLst>
          </p:cNvPr>
          <p:cNvSpPr txBox="1"/>
          <p:nvPr/>
        </p:nvSpPr>
        <p:spPr>
          <a:xfrm>
            <a:off x="9049193" y="2789528"/>
            <a:ext cx="434734"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C</a:t>
            </a:r>
          </a:p>
        </p:txBody>
      </p:sp>
      <p:sp>
        <p:nvSpPr>
          <p:cNvPr id="55" name="TextBox 54">
            <a:extLst>
              <a:ext uri="{FF2B5EF4-FFF2-40B4-BE49-F238E27FC236}">
                <a16:creationId xmlns:a16="http://schemas.microsoft.com/office/drawing/2014/main" id="{5C6CBF67-3CDE-18EA-D664-57E2DE4FB617}"/>
              </a:ext>
            </a:extLst>
          </p:cNvPr>
          <p:cNvSpPr txBox="1"/>
          <p:nvPr/>
        </p:nvSpPr>
        <p:spPr>
          <a:xfrm>
            <a:off x="10328331" y="2796256"/>
            <a:ext cx="39466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H</a:t>
            </a:r>
          </a:p>
        </p:txBody>
      </p:sp>
      <p:cxnSp>
        <p:nvCxnSpPr>
          <p:cNvPr id="56" name="Straight Connector 55">
            <a:extLst>
              <a:ext uri="{FF2B5EF4-FFF2-40B4-BE49-F238E27FC236}">
                <a16:creationId xmlns:a16="http://schemas.microsoft.com/office/drawing/2014/main" id="{FB2C8F2E-9208-BFB6-4E4F-B696A36DEB08}"/>
              </a:ext>
            </a:extLst>
          </p:cNvPr>
          <p:cNvCxnSpPr>
            <a:cxnSpLocks/>
          </p:cNvCxnSpPr>
          <p:nvPr/>
        </p:nvCxnSpPr>
        <p:spPr>
          <a:xfrm flipH="1">
            <a:off x="9406867" y="3022506"/>
            <a:ext cx="29391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D74C0E25-8946-C0C7-9488-A26D7138EF8D}"/>
              </a:ext>
            </a:extLst>
          </p:cNvPr>
          <p:cNvSpPr txBox="1"/>
          <p:nvPr/>
        </p:nvSpPr>
        <p:spPr>
          <a:xfrm>
            <a:off x="8776297" y="4567535"/>
            <a:ext cx="44275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O</a:t>
            </a:r>
          </a:p>
        </p:txBody>
      </p:sp>
      <p:sp>
        <p:nvSpPr>
          <p:cNvPr id="58" name="TextBox 57">
            <a:extLst>
              <a:ext uri="{FF2B5EF4-FFF2-40B4-BE49-F238E27FC236}">
                <a16:creationId xmlns:a16="http://schemas.microsoft.com/office/drawing/2014/main" id="{B6C1E1D5-D684-7666-8640-BB22D9922F8F}"/>
              </a:ext>
            </a:extLst>
          </p:cNvPr>
          <p:cNvSpPr txBox="1"/>
          <p:nvPr/>
        </p:nvSpPr>
        <p:spPr>
          <a:xfrm>
            <a:off x="8217852" y="4585997"/>
            <a:ext cx="39466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H</a:t>
            </a:r>
          </a:p>
        </p:txBody>
      </p:sp>
      <p:cxnSp>
        <p:nvCxnSpPr>
          <p:cNvPr id="59" name="Straight Connector 58">
            <a:extLst>
              <a:ext uri="{FF2B5EF4-FFF2-40B4-BE49-F238E27FC236}">
                <a16:creationId xmlns:a16="http://schemas.microsoft.com/office/drawing/2014/main" id="{AFCBBAC2-3F15-2D75-8A13-566136C3BD5D}"/>
              </a:ext>
            </a:extLst>
          </p:cNvPr>
          <p:cNvCxnSpPr>
            <a:cxnSpLocks/>
          </p:cNvCxnSpPr>
          <p:nvPr/>
        </p:nvCxnSpPr>
        <p:spPr>
          <a:xfrm flipH="1">
            <a:off x="9143869" y="4802991"/>
            <a:ext cx="29391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6138B1DB-ED4F-5D1D-BE4B-5A80A843FD46}"/>
              </a:ext>
            </a:extLst>
          </p:cNvPr>
          <p:cNvSpPr txBox="1"/>
          <p:nvPr/>
        </p:nvSpPr>
        <p:spPr>
          <a:xfrm>
            <a:off x="9686843" y="2204218"/>
            <a:ext cx="39466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H</a:t>
            </a:r>
          </a:p>
        </p:txBody>
      </p:sp>
      <p:cxnSp>
        <p:nvCxnSpPr>
          <p:cNvPr id="62" name="Straight Connector 61">
            <a:extLst>
              <a:ext uri="{FF2B5EF4-FFF2-40B4-BE49-F238E27FC236}">
                <a16:creationId xmlns:a16="http://schemas.microsoft.com/office/drawing/2014/main" id="{0B2D3DBC-9929-7736-71F5-2FCBEBB45B1C}"/>
              </a:ext>
            </a:extLst>
          </p:cNvPr>
          <p:cNvCxnSpPr/>
          <p:nvPr/>
        </p:nvCxnSpPr>
        <p:spPr>
          <a:xfrm>
            <a:off x="7944435" y="2591283"/>
            <a:ext cx="0" cy="250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88529859-3199-6640-B906-1A320F5E1F8C}"/>
              </a:ext>
            </a:extLst>
          </p:cNvPr>
          <p:cNvCxnSpPr/>
          <p:nvPr/>
        </p:nvCxnSpPr>
        <p:spPr>
          <a:xfrm>
            <a:off x="7968101" y="3233540"/>
            <a:ext cx="0" cy="250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683277D2-3072-1E97-1948-2B0652488EF5}"/>
              </a:ext>
            </a:extLst>
          </p:cNvPr>
          <p:cNvSpPr txBox="1"/>
          <p:nvPr/>
        </p:nvSpPr>
        <p:spPr>
          <a:xfrm>
            <a:off x="7778205" y="3383521"/>
            <a:ext cx="39466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H</a:t>
            </a:r>
          </a:p>
        </p:txBody>
      </p:sp>
      <p:sp>
        <p:nvSpPr>
          <p:cNvPr id="65" name="TextBox 64">
            <a:extLst>
              <a:ext uri="{FF2B5EF4-FFF2-40B4-BE49-F238E27FC236}">
                <a16:creationId xmlns:a16="http://schemas.microsoft.com/office/drawing/2014/main" id="{D92312E9-2239-D983-C2A7-D867245C1A9D}"/>
              </a:ext>
            </a:extLst>
          </p:cNvPr>
          <p:cNvSpPr txBox="1"/>
          <p:nvPr/>
        </p:nvSpPr>
        <p:spPr>
          <a:xfrm>
            <a:off x="7741392" y="2798111"/>
            <a:ext cx="434734"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C</a:t>
            </a:r>
          </a:p>
        </p:txBody>
      </p:sp>
      <p:cxnSp>
        <p:nvCxnSpPr>
          <p:cNvPr id="66" name="Straight Connector 65">
            <a:extLst>
              <a:ext uri="{FF2B5EF4-FFF2-40B4-BE49-F238E27FC236}">
                <a16:creationId xmlns:a16="http://schemas.microsoft.com/office/drawing/2014/main" id="{9C40261C-F908-AFEC-01B1-6AF8DA3CA350}"/>
              </a:ext>
            </a:extLst>
          </p:cNvPr>
          <p:cNvCxnSpPr>
            <a:cxnSpLocks/>
          </p:cNvCxnSpPr>
          <p:nvPr/>
        </p:nvCxnSpPr>
        <p:spPr>
          <a:xfrm flipH="1">
            <a:off x="8142269" y="3008726"/>
            <a:ext cx="29391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86222770-46B1-CD03-805C-3BF3FC7C1F25}"/>
              </a:ext>
            </a:extLst>
          </p:cNvPr>
          <p:cNvSpPr txBox="1"/>
          <p:nvPr/>
        </p:nvSpPr>
        <p:spPr>
          <a:xfrm>
            <a:off x="7120747" y="2791485"/>
            <a:ext cx="434734"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C</a:t>
            </a:r>
          </a:p>
        </p:txBody>
      </p:sp>
      <p:sp>
        <p:nvSpPr>
          <p:cNvPr id="68" name="TextBox 67">
            <a:extLst>
              <a:ext uri="{FF2B5EF4-FFF2-40B4-BE49-F238E27FC236}">
                <a16:creationId xmlns:a16="http://schemas.microsoft.com/office/drawing/2014/main" id="{4D8A87F1-B722-308F-83B2-8D97D4FE3B60}"/>
              </a:ext>
            </a:extLst>
          </p:cNvPr>
          <p:cNvSpPr txBox="1"/>
          <p:nvPr/>
        </p:nvSpPr>
        <p:spPr>
          <a:xfrm>
            <a:off x="9377459" y="4567535"/>
            <a:ext cx="39466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H</a:t>
            </a:r>
          </a:p>
        </p:txBody>
      </p:sp>
      <p:cxnSp>
        <p:nvCxnSpPr>
          <p:cNvPr id="69" name="Straight Connector 68">
            <a:extLst>
              <a:ext uri="{FF2B5EF4-FFF2-40B4-BE49-F238E27FC236}">
                <a16:creationId xmlns:a16="http://schemas.microsoft.com/office/drawing/2014/main" id="{A273648E-B8DC-8D73-E980-8620A3AA7207}"/>
              </a:ext>
            </a:extLst>
          </p:cNvPr>
          <p:cNvCxnSpPr>
            <a:cxnSpLocks/>
          </p:cNvCxnSpPr>
          <p:nvPr/>
        </p:nvCxnSpPr>
        <p:spPr>
          <a:xfrm flipH="1">
            <a:off x="7478421" y="3024463"/>
            <a:ext cx="29391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98FE097E-42F4-04C2-BE90-723FE753C3C5}"/>
              </a:ext>
            </a:extLst>
          </p:cNvPr>
          <p:cNvSpPr txBox="1"/>
          <p:nvPr/>
        </p:nvSpPr>
        <p:spPr>
          <a:xfrm>
            <a:off x="7758397" y="2206175"/>
            <a:ext cx="39466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H</a:t>
            </a:r>
          </a:p>
        </p:txBody>
      </p:sp>
      <p:cxnSp>
        <p:nvCxnSpPr>
          <p:cNvPr id="71" name="Straight Connector 70">
            <a:extLst>
              <a:ext uri="{FF2B5EF4-FFF2-40B4-BE49-F238E27FC236}">
                <a16:creationId xmlns:a16="http://schemas.microsoft.com/office/drawing/2014/main" id="{5CC9F3D7-E99A-4367-C84C-804A6943463F}"/>
              </a:ext>
            </a:extLst>
          </p:cNvPr>
          <p:cNvCxnSpPr/>
          <p:nvPr/>
        </p:nvCxnSpPr>
        <p:spPr>
          <a:xfrm>
            <a:off x="7300969" y="2557417"/>
            <a:ext cx="0" cy="250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0665D41C-FAA6-79A6-2DDC-34ED81E555DF}"/>
              </a:ext>
            </a:extLst>
          </p:cNvPr>
          <p:cNvCxnSpPr/>
          <p:nvPr/>
        </p:nvCxnSpPr>
        <p:spPr>
          <a:xfrm>
            <a:off x="7324635" y="3199674"/>
            <a:ext cx="0" cy="250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0B139C40-79F7-6D25-9506-43B8F2698D23}"/>
              </a:ext>
            </a:extLst>
          </p:cNvPr>
          <p:cNvSpPr txBox="1"/>
          <p:nvPr/>
        </p:nvSpPr>
        <p:spPr>
          <a:xfrm>
            <a:off x="7134739" y="3349655"/>
            <a:ext cx="39466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H</a:t>
            </a:r>
          </a:p>
        </p:txBody>
      </p:sp>
      <p:cxnSp>
        <p:nvCxnSpPr>
          <p:cNvPr id="74" name="Straight Connector 73">
            <a:extLst>
              <a:ext uri="{FF2B5EF4-FFF2-40B4-BE49-F238E27FC236}">
                <a16:creationId xmlns:a16="http://schemas.microsoft.com/office/drawing/2014/main" id="{F57DD0AD-91BB-C39C-3016-A32AC915C11E}"/>
              </a:ext>
            </a:extLst>
          </p:cNvPr>
          <p:cNvCxnSpPr>
            <a:cxnSpLocks/>
          </p:cNvCxnSpPr>
          <p:nvPr/>
        </p:nvCxnSpPr>
        <p:spPr>
          <a:xfrm flipH="1">
            <a:off x="6838403" y="3025662"/>
            <a:ext cx="29391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CEA816B8-F5A3-1E34-6184-B06330636642}"/>
              </a:ext>
            </a:extLst>
          </p:cNvPr>
          <p:cNvSpPr txBox="1"/>
          <p:nvPr/>
        </p:nvSpPr>
        <p:spPr>
          <a:xfrm>
            <a:off x="6537219" y="2798214"/>
            <a:ext cx="39466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H</a:t>
            </a:r>
          </a:p>
        </p:txBody>
      </p:sp>
      <p:sp>
        <p:nvSpPr>
          <p:cNvPr id="76" name="TextBox 75">
            <a:extLst>
              <a:ext uri="{FF2B5EF4-FFF2-40B4-BE49-F238E27FC236}">
                <a16:creationId xmlns:a16="http://schemas.microsoft.com/office/drawing/2014/main" id="{857E46DA-CFC3-F20E-4949-D4AAFA44EB73}"/>
              </a:ext>
            </a:extLst>
          </p:cNvPr>
          <p:cNvSpPr txBox="1"/>
          <p:nvPr/>
        </p:nvSpPr>
        <p:spPr>
          <a:xfrm>
            <a:off x="7114931" y="2172309"/>
            <a:ext cx="39466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H</a:t>
            </a:r>
          </a:p>
        </p:txBody>
      </p:sp>
      <p:sp>
        <p:nvSpPr>
          <p:cNvPr id="77" name="TextBox 76">
            <a:extLst>
              <a:ext uri="{FF2B5EF4-FFF2-40B4-BE49-F238E27FC236}">
                <a16:creationId xmlns:a16="http://schemas.microsoft.com/office/drawing/2014/main" id="{8CE30AC8-B87F-8369-A07A-415BAEC4E335}"/>
              </a:ext>
            </a:extLst>
          </p:cNvPr>
          <p:cNvSpPr txBox="1"/>
          <p:nvPr/>
        </p:nvSpPr>
        <p:spPr>
          <a:xfrm>
            <a:off x="8393996" y="2773646"/>
            <a:ext cx="44275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O</a:t>
            </a:r>
          </a:p>
        </p:txBody>
      </p:sp>
      <p:cxnSp>
        <p:nvCxnSpPr>
          <p:cNvPr id="78" name="Straight Connector 77">
            <a:extLst>
              <a:ext uri="{FF2B5EF4-FFF2-40B4-BE49-F238E27FC236}">
                <a16:creationId xmlns:a16="http://schemas.microsoft.com/office/drawing/2014/main" id="{594C4D77-2F20-19FF-82DE-EB97CC840AEA}"/>
              </a:ext>
            </a:extLst>
          </p:cNvPr>
          <p:cNvCxnSpPr>
            <a:cxnSpLocks/>
          </p:cNvCxnSpPr>
          <p:nvPr/>
        </p:nvCxnSpPr>
        <p:spPr>
          <a:xfrm flipH="1">
            <a:off x="8773290" y="3008061"/>
            <a:ext cx="29391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2DE99B64-97EF-6E75-D487-F52B3B24EE93}"/>
              </a:ext>
            </a:extLst>
          </p:cNvPr>
          <p:cNvSpPr txBox="1"/>
          <p:nvPr/>
        </p:nvSpPr>
        <p:spPr>
          <a:xfrm>
            <a:off x="8768806" y="4008748"/>
            <a:ext cx="369012" cy="461665"/>
          </a:xfrm>
          <a:prstGeom prst="rect">
            <a:avLst/>
          </a:prstGeom>
          <a:noFill/>
        </p:spPr>
        <p:txBody>
          <a:bodyPr wrap="none" rtlCol="0">
            <a:spAutoFit/>
          </a:bodyPr>
          <a:lstStyle/>
          <a:p>
            <a:r>
              <a:rPr lang="en-GB" sz="2400" b="1" dirty="0">
                <a:latin typeface="Century Gothic" panose="020B0502020202020204" pitchFamily="34" charset="0"/>
              </a:rPr>
              <a:t>+</a:t>
            </a:r>
          </a:p>
        </p:txBody>
      </p:sp>
      <p:cxnSp>
        <p:nvCxnSpPr>
          <p:cNvPr id="82" name="Straight Connector 81">
            <a:extLst>
              <a:ext uri="{FF2B5EF4-FFF2-40B4-BE49-F238E27FC236}">
                <a16:creationId xmlns:a16="http://schemas.microsoft.com/office/drawing/2014/main" id="{E8F77462-D124-5173-DF3E-ACCB4E0C075E}"/>
              </a:ext>
            </a:extLst>
          </p:cNvPr>
          <p:cNvCxnSpPr/>
          <p:nvPr/>
        </p:nvCxnSpPr>
        <p:spPr>
          <a:xfrm>
            <a:off x="9264582" y="2604307"/>
            <a:ext cx="0" cy="250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A4D65EAD-F4D8-E2CF-EF60-77C902BF650E}"/>
              </a:ext>
            </a:extLst>
          </p:cNvPr>
          <p:cNvCxnSpPr/>
          <p:nvPr/>
        </p:nvCxnSpPr>
        <p:spPr>
          <a:xfrm>
            <a:off x="9205964" y="2598442"/>
            <a:ext cx="0" cy="250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D2C72F4B-11B9-039E-21ED-641D78A7E87A}"/>
              </a:ext>
            </a:extLst>
          </p:cNvPr>
          <p:cNvCxnSpPr>
            <a:cxnSpLocks/>
          </p:cNvCxnSpPr>
          <p:nvPr/>
        </p:nvCxnSpPr>
        <p:spPr>
          <a:xfrm flipH="1">
            <a:off x="8540131" y="4814714"/>
            <a:ext cx="29391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5" name="Oval 84">
            <a:extLst>
              <a:ext uri="{FF2B5EF4-FFF2-40B4-BE49-F238E27FC236}">
                <a16:creationId xmlns:a16="http://schemas.microsoft.com/office/drawing/2014/main" id="{6B1D4D16-1E36-630E-6313-788C005C14CD}"/>
              </a:ext>
            </a:extLst>
          </p:cNvPr>
          <p:cNvSpPr/>
          <p:nvPr/>
        </p:nvSpPr>
        <p:spPr>
          <a:xfrm rot="729820">
            <a:off x="8361632" y="2156521"/>
            <a:ext cx="1258451" cy="1290146"/>
          </a:xfrm>
          <a:prstGeom prst="ellipse">
            <a:avLst/>
          </a:prstGeom>
          <a:noFill/>
          <a:ln w="57150">
            <a:solidFill>
              <a:srgbClr val="0091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87" name="Straight Connector 86">
            <a:extLst>
              <a:ext uri="{FF2B5EF4-FFF2-40B4-BE49-F238E27FC236}">
                <a16:creationId xmlns:a16="http://schemas.microsoft.com/office/drawing/2014/main" id="{797B482D-AA6A-746B-915B-A79B1CE5283A}"/>
              </a:ext>
            </a:extLst>
          </p:cNvPr>
          <p:cNvCxnSpPr/>
          <p:nvPr/>
        </p:nvCxnSpPr>
        <p:spPr>
          <a:xfrm>
            <a:off x="1899138" y="1389185"/>
            <a:ext cx="1037493"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7D16D86D-0795-8CD1-2CC7-9BEA2B13A913}"/>
              </a:ext>
            </a:extLst>
          </p:cNvPr>
          <p:cNvCxnSpPr>
            <a:cxnSpLocks/>
          </p:cNvCxnSpPr>
          <p:nvPr/>
        </p:nvCxnSpPr>
        <p:spPr>
          <a:xfrm>
            <a:off x="5814646" y="1400908"/>
            <a:ext cx="814754"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89B29AC7-7442-FE15-3530-9604ADB590DE}"/>
              </a:ext>
            </a:extLst>
          </p:cNvPr>
          <p:cNvCxnSpPr>
            <a:cxnSpLocks/>
          </p:cNvCxnSpPr>
          <p:nvPr/>
        </p:nvCxnSpPr>
        <p:spPr>
          <a:xfrm>
            <a:off x="3300043" y="1400908"/>
            <a:ext cx="2098434"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A9AA34CC-13FA-CE1F-1704-34FED5B177DE}"/>
              </a:ext>
            </a:extLst>
          </p:cNvPr>
          <p:cNvCxnSpPr>
            <a:cxnSpLocks/>
          </p:cNvCxnSpPr>
          <p:nvPr/>
        </p:nvCxnSpPr>
        <p:spPr>
          <a:xfrm>
            <a:off x="6705597" y="1395047"/>
            <a:ext cx="1471249"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4371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7"/>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4"/>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5"/>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6"/>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7"/>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8"/>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9"/>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0"/>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1"/>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2"/>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13"/>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14"/>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16"/>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17"/>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18"/>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19"/>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21"/>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43"/>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45"/>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nodeType="clickEffect">
                                  <p:stCondLst>
                                    <p:cond delay="0"/>
                                  </p:stCondLst>
                                  <p:childTnLst>
                                    <p:set>
                                      <p:cBhvr>
                                        <p:cTn id="92" dur="1" fill="hold">
                                          <p:stCondLst>
                                            <p:cond delay="0"/>
                                          </p:stCondLst>
                                        </p:cTn>
                                        <p:tgtEl>
                                          <p:spTgt spid="46"/>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47"/>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48"/>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49"/>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50"/>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53"/>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54"/>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55"/>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56"/>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60"/>
                                        </p:tgtEl>
                                        <p:attrNameLst>
                                          <p:attrName>style.visibility</p:attrName>
                                        </p:attrNameLst>
                                      </p:cBhvr>
                                      <p:to>
                                        <p:strVal val="visible"/>
                                      </p:to>
                                    </p:set>
                                  </p:childTnLst>
                                </p:cTn>
                              </p:par>
                              <p:par>
                                <p:cTn id="111" presetID="1" presetClass="entr" presetSubtype="0" fill="hold" nodeType="withEffect">
                                  <p:stCondLst>
                                    <p:cond delay="0"/>
                                  </p:stCondLst>
                                  <p:childTnLst>
                                    <p:set>
                                      <p:cBhvr>
                                        <p:cTn id="112" dur="1" fill="hold">
                                          <p:stCondLst>
                                            <p:cond delay="0"/>
                                          </p:stCondLst>
                                        </p:cTn>
                                        <p:tgtEl>
                                          <p:spTgt spid="62"/>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63"/>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64"/>
                                        </p:tgtEl>
                                        <p:attrNameLst>
                                          <p:attrName>style.visibility</p:attrName>
                                        </p:attrNameLst>
                                      </p:cBhvr>
                                      <p:to>
                                        <p:strVal val="visible"/>
                                      </p:to>
                                    </p:set>
                                  </p:childTnLst>
                                </p:cTn>
                              </p:par>
                              <p:par>
                                <p:cTn id="117" presetID="1" presetClass="entr" presetSubtype="0" fill="hold" grpId="0" nodeType="withEffect">
                                  <p:stCondLst>
                                    <p:cond delay="0"/>
                                  </p:stCondLst>
                                  <p:childTnLst>
                                    <p:set>
                                      <p:cBhvr>
                                        <p:cTn id="118" dur="1" fill="hold">
                                          <p:stCondLst>
                                            <p:cond delay="0"/>
                                          </p:stCondLst>
                                        </p:cTn>
                                        <p:tgtEl>
                                          <p:spTgt spid="65"/>
                                        </p:tgtEl>
                                        <p:attrNameLst>
                                          <p:attrName>style.visibility</p:attrName>
                                        </p:attrNameLst>
                                      </p:cBhvr>
                                      <p:to>
                                        <p:strVal val="visible"/>
                                      </p:to>
                                    </p:set>
                                  </p:childTnLst>
                                </p:cTn>
                              </p:par>
                              <p:par>
                                <p:cTn id="119" presetID="1" presetClass="entr" presetSubtype="0" fill="hold" nodeType="withEffect">
                                  <p:stCondLst>
                                    <p:cond delay="0"/>
                                  </p:stCondLst>
                                  <p:childTnLst>
                                    <p:set>
                                      <p:cBhvr>
                                        <p:cTn id="120" dur="1" fill="hold">
                                          <p:stCondLst>
                                            <p:cond delay="0"/>
                                          </p:stCondLst>
                                        </p:cTn>
                                        <p:tgtEl>
                                          <p:spTgt spid="66"/>
                                        </p:tgtEl>
                                        <p:attrNameLst>
                                          <p:attrName>style.visibility</p:attrName>
                                        </p:attrNameLst>
                                      </p:cBhvr>
                                      <p:to>
                                        <p:strVal val="visible"/>
                                      </p:to>
                                    </p:set>
                                  </p:childTnLst>
                                </p:cTn>
                              </p:par>
                              <p:par>
                                <p:cTn id="121" presetID="1" presetClass="entr" presetSubtype="0" fill="hold" grpId="0" nodeType="withEffect">
                                  <p:stCondLst>
                                    <p:cond delay="0"/>
                                  </p:stCondLst>
                                  <p:childTnLst>
                                    <p:set>
                                      <p:cBhvr>
                                        <p:cTn id="122" dur="1" fill="hold">
                                          <p:stCondLst>
                                            <p:cond delay="0"/>
                                          </p:stCondLst>
                                        </p:cTn>
                                        <p:tgtEl>
                                          <p:spTgt spid="67"/>
                                        </p:tgtEl>
                                        <p:attrNameLst>
                                          <p:attrName>style.visibility</p:attrName>
                                        </p:attrNameLst>
                                      </p:cBhvr>
                                      <p:to>
                                        <p:strVal val="visible"/>
                                      </p:to>
                                    </p:set>
                                  </p:childTnLst>
                                </p:cTn>
                              </p:par>
                              <p:par>
                                <p:cTn id="123" presetID="1" presetClass="entr" presetSubtype="0" fill="hold" nodeType="withEffect">
                                  <p:stCondLst>
                                    <p:cond delay="0"/>
                                  </p:stCondLst>
                                  <p:childTnLst>
                                    <p:set>
                                      <p:cBhvr>
                                        <p:cTn id="124" dur="1" fill="hold">
                                          <p:stCondLst>
                                            <p:cond delay="0"/>
                                          </p:stCondLst>
                                        </p:cTn>
                                        <p:tgtEl>
                                          <p:spTgt spid="69"/>
                                        </p:tgtEl>
                                        <p:attrNameLst>
                                          <p:attrName>style.visibility</p:attrName>
                                        </p:attrNameLst>
                                      </p:cBhvr>
                                      <p:to>
                                        <p:strVal val="visible"/>
                                      </p:to>
                                    </p:set>
                                  </p:childTnLst>
                                </p:cTn>
                              </p:par>
                              <p:par>
                                <p:cTn id="125" presetID="1" presetClass="entr" presetSubtype="0" fill="hold" grpId="0" nodeType="withEffect">
                                  <p:stCondLst>
                                    <p:cond delay="0"/>
                                  </p:stCondLst>
                                  <p:childTnLst>
                                    <p:set>
                                      <p:cBhvr>
                                        <p:cTn id="126" dur="1" fill="hold">
                                          <p:stCondLst>
                                            <p:cond delay="0"/>
                                          </p:stCondLst>
                                        </p:cTn>
                                        <p:tgtEl>
                                          <p:spTgt spid="70"/>
                                        </p:tgtEl>
                                        <p:attrNameLst>
                                          <p:attrName>style.visibility</p:attrName>
                                        </p:attrNameLst>
                                      </p:cBhvr>
                                      <p:to>
                                        <p:strVal val="visible"/>
                                      </p:to>
                                    </p:set>
                                  </p:childTnLst>
                                </p:cTn>
                              </p:par>
                              <p:par>
                                <p:cTn id="127" presetID="1" presetClass="entr" presetSubtype="0" fill="hold" nodeType="withEffect">
                                  <p:stCondLst>
                                    <p:cond delay="0"/>
                                  </p:stCondLst>
                                  <p:childTnLst>
                                    <p:set>
                                      <p:cBhvr>
                                        <p:cTn id="128" dur="1" fill="hold">
                                          <p:stCondLst>
                                            <p:cond delay="0"/>
                                          </p:stCondLst>
                                        </p:cTn>
                                        <p:tgtEl>
                                          <p:spTgt spid="71"/>
                                        </p:tgtEl>
                                        <p:attrNameLst>
                                          <p:attrName>style.visibility</p:attrName>
                                        </p:attrNameLst>
                                      </p:cBhvr>
                                      <p:to>
                                        <p:strVal val="visible"/>
                                      </p:to>
                                    </p:set>
                                  </p:childTnLst>
                                </p:cTn>
                              </p:par>
                              <p:par>
                                <p:cTn id="129" presetID="1" presetClass="entr" presetSubtype="0" fill="hold" nodeType="withEffect">
                                  <p:stCondLst>
                                    <p:cond delay="0"/>
                                  </p:stCondLst>
                                  <p:childTnLst>
                                    <p:set>
                                      <p:cBhvr>
                                        <p:cTn id="130" dur="1" fill="hold">
                                          <p:stCondLst>
                                            <p:cond delay="0"/>
                                          </p:stCondLst>
                                        </p:cTn>
                                        <p:tgtEl>
                                          <p:spTgt spid="72"/>
                                        </p:tgtEl>
                                        <p:attrNameLst>
                                          <p:attrName>style.visibility</p:attrName>
                                        </p:attrNameLst>
                                      </p:cBhvr>
                                      <p:to>
                                        <p:strVal val="visible"/>
                                      </p:to>
                                    </p:set>
                                  </p:childTnLst>
                                </p:cTn>
                              </p:par>
                              <p:par>
                                <p:cTn id="131" presetID="1" presetClass="entr" presetSubtype="0" fill="hold" grpId="0" nodeType="withEffect">
                                  <p:stCondLst>
                                    <p:cond delay="0"/>
                                  </p:stCondLst>
                                  <p:childTnLst>
                                    <p:set>
                                      <p:cBhvr>
                                        <p:cTn id="132" dur="1" fill="hold">
                                          <p:stCondLst>
                                            <p:cond delay="0"/>
                                          </p:stCondLst>
                                        </p:cTn>
                                        <p:tgtEl>
                                          <p:spTgt spid="73"/>
                                        </p:tgtEl>
                                        <p:attrNameLst>
                                          <p:attrName>style.visibility</p:attrName>
                                        </p:attrNameLst>
                                      </p:cBhvr>
                                      <p:to>
                                        <p:strVal val="visible"/>
                                      </p:to>
                                    </p:set>
                                  </p:childTnLst>
                                </p:cTn>
                              </p:par>
                              <p:par>
                                <p:cTn id="133" presetID="1" presetClass="entr" presetSubtype="0" fill="hold" nodeType="withEffect">
                                  <p:stCondLst>
                                    <p:cond delay="0"/>
                                  </p:stCondLst>
                                  <p:childTnLst>
                                    <p:set>
                                      <p:cBhvr>
                                        <p:cTn id="134" dur="1" fill="hold">
                                          <p:stCondLst>
                                            <p:cond delay="0"/>
                                          </p:stCondLst>
                                        </p:cTn>
                                        <p:tgtEl>
                                          <p:spTgt spid="74"/>
                                        </p:tgtEl>
                                        <p:attrNameLst>
                                          <p:attrName>style.visibility</p:attrName>
                                        </p:attrNameLst>
                                      </p:cBhvr>
                                      <p:to>
                                        <p:strVal val="visible"/>
                                      </p:to>
                                    </p:set>
                                  </p:childTnLst>
                                </p:cTn>
                              </p:par>
                              <p:par>
                                <p:cTn id="135" presetID="1" presetClass="entr" presetSubtype="0" fill="hold" grpId="0" nodeType="withEffect">
                                  <p:stCondLst>
                                    <p:cond delay="0"/>
                                  </p:stCondLst>
                                  <p:childTnLst>
                                    <p:set>
                                      <p:cBhvr>
                                        <p:cTn id="136" dur="1" fill="hold">
                                          <p:stCondLst>
                                            <p:cond delay="0"/>
                                          </p:stCondLst>
                                        </p:cTn>
                                        <p:tgtEl>
                                          <p:spTgt spid="75"/>
                                        </p:tgtEl>
                                        <p:attrNameLst>
                                          <p:attrName>style.visibility</p:attrName>
                                        </p:attrNameLst>
                                      </p:cBhvr>
                                      <p:to>
                                        <p:strVal val="visible"/>
                                      </p:to>
                                    </p:set>
                                  </p:childTnLst>
                                </p:cTn>
                              </p:par>
                              <p:par>
                                <p:cTn id="137" presetID="1" presetClass="entr" presetSubtype="0" fill="hold" grpId="0" nodeType="withEffect">
                                  <p:stCondLst>
                                    <p:cond delay="0"/>
                                  </p:stCondLst>
                                  <p:childTnLst>
                                    <p:set>
                                      <p:cBhvr>
                                        <p:cTn id="138" dur="1" fill="hold">
                                          <p:stCondLst>
                                            <p:cond delay="0"/>
                                          </p:stCondLst>
                                        </p:cTn>
                                        <p:tgtEl>
                                          <p:spTgt spid="76"/>
                                        </p:tgtEl>
                                        <p:attrNameLst>
                                          <p:attrName>style.visibility</p:attrName>
                                        </p:attrNameLst>
                                      </p:cBhvr>
                                      <p:to>
                                        <p:strVal val="visible"/>
                                      </p:to>
                                    </p:set>
                                  </p:childTnLst>
                                </p:cTn>
                              </p:par>
                              <p:par>
                                <p:cTn id="139" presetID="1" presetClass="entr" presetSubtype="0" fill="hold" grpId="0" nodeType="withEffect">
                                  <p:stCondLst>
                                    <p:cond delay="0"/>
                                  </p:stCondLst>
                                  <p:childTnLst>
                                    <p:set>
                                      <p:cBhvr>
                                        <p:cTn id="140" dur="1" fill="hold">
                                          <p:stCondLst>
                                            <p:cond delay="0"/>
                                          </p:stCondLst>
                                        </p:cTn>
                                        <p:tgtEl>
                                          <p:spTgt spid="77"/>
                                        </p:tgtEl>
                                        <p:attrNameLst>
                                          <p:attrName>style.visibility</p:attrName>
                                        </p:attrNameLst>
                                      </p:cBhvr>
                                      <p:to>
                                        <p:strVal val="visible"/>
                                      </p:to>
                                    </p:set>
                                  </p:childTnLst>
                                </p:cTn>
                              </p:par>
                              <p:par>
                                <p:cTn id="141" presetID="1" presetClass="entr" presetSubtype="0" fill="hold" nodeType="withEffect">
                                  <p:stCondLst>
                                    <p:cond delay="0"/>
                                  </p:stCondLst>
                                  <p:childTnLst>
                                    <p:set>
                                      <p:cBhvr>
                                        <p:cTn id="142" dur="1" fill="hold">
                                          <p:stCondLst>
                                            <p:cond delay="0"/>
                                          </p:stCondLst>
                                        </p:cTn>
                                        <p:tgtEl>
                                          <p:spTgt spid="78"/>
                                        </p:tgtEl>
                                        <p:attrNameLst>
                                          <p:attrName>style.visibility</p:attrName>
                                        </p:attrNameLst>
                                      </p:cBhvr>
                                      <p:to>
                                        <p:strVal val="visible"/>
                                      </p:to>
                                    </p:set>
                                  </p:childTnLst>
                                </p:cTn>
                              </p:par>
                              <p:par>
                                <p:cTn id="143" presetID="1" presetClass="entr" presetSubtype="0" fill="hold" nodeType="withEffect">
                                  <p:stCondLst>
                                    <p:cond delay="0"/>
                                  </p:stCondLst>
                                  <p:childTnLst>
                                    <p:set>
                                      <p:cBhvr>
                                        <p:cTn id="144" dur="1" fill="hold">
                                          <p:stCondLst>
                                            <p:cond delay="0"/>
                                          </p:stCondLst>
                                        </p:cTn>
                                        <p:tgtEl>
                                          <p:spTgt spid="82"/>
                                        </p:tgtEl>
                                        <p:attrNameLst>
                                          <p:attrName>style.visibility</p:attrName>
                                        </p:attrNameLst>
                                      </p:cBhvr>
                                      <p:to>
                                        <p:strVal val="visible"/>
                                      </p:to>
                                    </p:set>
                                  </p:childTnLst>
                                </p:cTn>
                              </p:par>
                              <p:par>
                                <p:cTn id="145" presetID="1" presetClass="entr" presetSubtype="0" fill="hold" nodeType="withEffect">
                                  <p:stCondLst>
                                    <p:cond delay="0"/>
                                  </p:stCondLst>
                                  <p:childTnLst>
                                    <p:set>
                                      <p:cBhvr>
                                        <p:cTn id="146" dur="1" fill="hold">
                                          <p:stCondLst>
                                            <p:cond delay="0"/>
                                          </p:stCondLst>
                                        </p:cTn>
                                        <p:tgtEl>
                                          <p:spTgt spid="83"/>
                                        </p:tgtEl>
                                        <p:attrNameLst>
                                          <p:attrName>style.visibility</p:attrName>
                                        </p:attrNameLst>
                                      </p:cBhvr>
                                      <p:to>
                                        <p:strVal val="visible"/>
                                      </p:to>
                                    </p:set>
                                  </p:childTnLst>
                                </p:cTn>
                              </p:par>
                            </p:childTnLst>
                          </p:cTn>
                        </p:par>
                      </p:childTnLst>
                    </p:cTn>
                  </p:par>
                  <p:par>
                    <p:cTn id="147" fill="hold">
                      <p:stCondLst>
                        <p:cond delay="indefinite"/>
                      </p:stCondLst>
                      <p:childTnLst>
                        <p:par>
                          <p:cTn id="148" fill="hold">
                            <p:stCondLst>
                              <p:cond delay="0"/>
                            </p:stCondLst>
                            <p:childTnLst>
                              <p:par>
                                <p:cTn id="149" presetID="1" presetClass="entr" presetSubtype="0" fill="hold" grpId="0" nodeType="clickEffect">
                                  <p:stCondLst>
                                    <p:cond delay="0"/>
                                  </p:stCondLst>
                                  <p:childTnLst>
                                    <p:set>
                                      <p:cBhvr>
                                        <p:cTn id="150" dur="1" fill="hold">
                                          <p:stCondLst>
                                            <p:cond delay="0"/>
                                          </p:stCondLst>
                                        </p:cTn>
                                        <p:tgtEl>
                                          <p:spTgt spid="79"/>
                                        </p:tgtEl>
                                        <p:attrNameLst>
                                          <p:attrName>style.visibility</p:attrName>
                                        </p:attrNameLst>
                                      </p:cBhvr>
                                      <p:to>
                                        <p:strVal val="visible"/>
                                      </p:to>
                                    </p:set>
                                  </p:childTnLst>
                                </p:cTn>
                              </p:par>
                            </p:childTnLst>
                          </p:cTn>
                        </p:par>
                      </p:childTnLst>
                    </p:cTn>
                  </p:par>
                  <p:par>
                    <p:cTn id="151" fill="hold">
                      <p:stCondLst>
                        <p:cond delay="indefinite"/>
                      </p:stCondLst>
                      <p:childTnLst>
                        <p:par>
                          <p:cTn id="152" fill="hold">
                            <p:stCondLst>
                              <p:cond delay="0"/>
                            </p:stCondLst>
                            <p:childTnLst>
                              <p:par>
                                <p:cTn id="153" presetID="1" presetClass="entr" presetSubtype="0" fill="hold" grpId="0" nodeType="clickEffect">
                                  <p:stCondLst>
                                    <p:cond delay="0"/>
                                  </p:stCondLst>
                                  <p:childTnLst>
                                    <p:set>
                                      <p:cBhvr>
                                        <p:cTn id="154" dur="1" fill="hold">
                                          <p:stCondLst>
                                            <p:cond delay="0"/>
                                          </p:stCondLst>
                                        </p:cTn>
                                        <p:tgtEl>
                                          <p:spTgt spid="57"/>
                                        </p:tgtEl>
                                        <p:attrNameLst>
                                          <p:attrName>style.visibility</p:attrName>
                                        </p:attrNameLst>
                                      </p:cBhvr>
                                      <p:to>
                                        <p:strVal val="visible"/>
                                      </p:to>
                                    </p:set>
                                  </p:childTnLst>
                                </p:cTn>
                              </p:par>
                              <p:par>
                                <p:cTn id="155" presetID="1" presetClass="entr" presetSubtype="0" fill="hold" grpId="0" nodeType="withEffect">
                                  <p:stCondLst>
                                    <p:cond delay="0"/>
                                  </p:stCondLst>
                                  <p:childTnLst>
                                    <p:set>
                                      <p:cBhvr>
                                        <p:cTn id="156" dur="1" fill="hold">
                                          <p:stCondLst>
                                            <p:cond delay="0"/>
                                          </p:stCondLst>
                                        </p:cTn>
                                        <p:tgtEl>
                                          <p:spTgt spid="58"/>
                                        </p:tgtEl>
                                        <p:attrNameLst>
                                          <p:attrName>style.visibility</p:attrName>
                                        </p:attrNameLst>
                                      </p:cBhvr>
                                      <p:to>
                                        <p:strVal val="visible"/>
                                      </p:to>
                                    </p:set>
                                  </p:childTnLst>
                                </p:cTn>
                              </p:par>
                              <p:par>
                                <p:cTn id="157" presetID="1" presetClass="entr" presetSubtype="0" fill="hold" nodeType="withEffect">
                                  <p:stCondLst>
                                    <p:cond delay="0"/>
                                  </p:stCondLst>
                                  <p:childTnLst>
                                    <p:set>
                                      <p:cBhvr>
                                        <p:cTn id="158" dur="1" fill="hold">
                                          <p:stCondLst>
                                            <p:cond delay="0"/>
                                          </p:stCondLst>
                                        </p:cTn>
                                        <p:tgtEl>
                                          <p:spTgt spid="59"/>
                                        </p:tgtEl>
                                        <p:attrNameLst>
                                          <p:attrName>style.visibility</p:attrName>
                                        </p:attrNameLst>
                                      </p:cBhvr>
                                      <p:to>
                                        <p:strVal val="visible"/>
                                      </p:to>
                                    </p:set>
                                  </p:childTnLst>
                                </p:cTn>
                              </p:par>
                              <p:par>
                                <p:cTn id="159" presetID="1" presetClass="entr" presetSubtype="0" fill="hold" grpId="0" nodeType="withEffect">
                                  <p:stCondLst>
                                    <p:cond delay="0"/>
                                  </p:stCondLst>
                                  <p:childTnLst>
                                    <p:set>
                                      <p:cBhvr>
                                        <p:cTn id="160" dur="1" fill="hold">
                                          <p:stCondLst>
                                            <p:cond delay="0"/>
                                          </p:stCondLst>
                                        </p:cTn>
                                        <p:tgtEl>
                                          <p:spTgt spid="68"/>
                                        </p:tgtEl>
                                        <p:attrNameLst>
                                          <p:attrName>style.visibility</p:attrName>
                                        </p:attrNameLst>
                                      </p:cBhvr>
                                      <p:to>
                                        <p:strVal val="visible"/>
                                      </p:to>
                                    </p:set>
                                  </p:childTnLst>
                                </p:cTn>
                              </p:par>
                              <p:par>
                                <p:cTn id="161" presetID="1" presetClass="entr" presetSubtype="0" fill="hold" nodeType="withEffect">
                                  <p:stCondLst>
                                    <p:cond delay="0"/>
                                  </p:stCondLst>
                                  <p:childTnLst>
                                    <p:set>
                                      <p:cBhvr>
                                        <p:cTn id="162" dur="1" fill="hold">
                                          <p:stCondLst>
                                            <p:cond delay="0"/>
                                          </p:stCondLst>
                                        </p:cTn>
                                        <p:tgtEl>
                                          <p:spTgt spid="84"/>
                                        </p:tgtEl>
                                        <p:attrNameLst>
                                          <p:attrName>style.visibility</p:attrName>
                                        </p:attrNameLst>
                                      </p:cBhvr>
                                      <p:to>
                                        <p:strVal val="visible"/>
                                      </p:to>
                                    </p:set>
                                  </p:childTnLst>
                                </p:cTn>
                              </p:par>
                            </p:childTnLst>
                          </p:cTn>
                        </p:par>
                      </p:childTnLst>
                    </p:cTn>
                  </p:par>
                  <p:par>
                    <p:cTn id="163" fill="hold">
                      <p:stCondLst>
                        <p:cond delay="indefinite"/>
                      </p:stCondLst>
                      <p:childTnLst>
                        <p:par>
                          <p:cTn id="164" fill="hold">
                            <p:stCondLst>
                              <p:cond delay="0"/>
                            </p:stCondLst>
                            <p:childTnLst>
                              <p:par>
                                <p:cTn id="165" presetID="1" presetClass="entr" presetSubtype="0" fill="hold" grpId="0" nodeType="clickEffect">
                                  <p:stCondLst>
                                    <p:cond delay="0"/>
                                  </p:stCondLst>
                                  <p:childTnLst>
                                    <p:set>
                                      <p:cBhvr>
                                        <p:cTn id="166" dur="1" fill="hold">
                                          <p:stCondLst>
                                            <p:cond delay="0"/>
                                          </p:stCondLst>
                                        </p:cTn>
                                        <p:tgtEl>
                                          <p:spTgt spid="85"/>
                                        </p:tgtEl>
                                        <p:attrNameLst>
                                          <p:attrName>style.visibility</p:attrName>
                                        </p:attrNameLst>
                                      </p:cBhvr>
                                      <p:to>
                                        <p:strVal val="visible"/>
                                      </p:to>
                                    </p:set>
                                  </p:childTnLst>
                                </p:cTn>
                              </p:par>
                            </p:childTnLst>
                          </p:cTn>
                        </p:par>
                      </p:childTnLst>
                    </p:cTn>
                  </p:par>
                  <p:par>
                    <p:cTn id="167" fill="hold">
                      <p:stCondLst>
                        <p:cond delay="indefinite"/>
                      </p:stCondLst>
                      <p:childTnLst>
                        <p:par>
                          <p:cTn id="168" fill="hold">
                            <p:stCondLst>
                              <p:cond delay="0"/>
                            </p:stCondLst>
                            <p:childTnLst>
                              <p:par>
                                <p:cTn id="169" presetID="1" presetClass="entr" presetSubtype="0" fill="hold" nodeType="clickEffect">
                                  <p:stCondLst>
                                    <p:cond delay="0"/>
                                  </p:stCondLst>
                                  <p:childTnLst>
                                    <p:set>
                                      <p:cBhvr>
                                        <p:cTn id="170" dur="1" fill="hold">
                                          <p:stCondLst>
                                            <p:cond delay="0"/>
                                          </p:stCondLst>
                                        </p:cTn>
                                        <p:tgtEl>
                                          <p:spTgt spid="87"/>
                                        </p:tgtEl>
                                        <p:attrNameLst>
                                          <p:attrName>style.visibility</p:attrName>
                                        </p:attrNameLst>
                                      </p:cBhvr>
                                      <p:to>
                                        <p:strVal val="visible"/>
                                      </p:to>
                                    </p:set>
                                  </p:childTnLst>
                                </p:cTn>
                              </p:par>
                            </p:childTnLst>
                          </p:cTn>
                        </p:par>
                      </p:childTnLst>
                    </p:cTn>
                  </p:par>
                  <p:par>
                    <p:cTn id="171" fill="hold">
                      <p:stCondLst>
                        <p:cond delay="indefinite"/>
                      </p:stCondLst>
                      <p:childTnLst>
                        <p:par>
                          <p:cTn id="172" fill="hold">
                            <p:stCondLst>
                              <p:cond delay="0"/>
                            </p:stCondLst>
                            <p:childTnLst>
                              <p:par>
                                <p:cTn id="173" presetID="1" presetClass="entr" presetSubtype="0" fill="hold" nodeType="clickEffect">
                                  <p:stCondLst>
                                    <p:cond delay="0"/>
                                  </p:stCondLst>
                                  <p:childTnLst>
                                    <p:set>
                                      <p:cBhvr>
                                        <p:cTn id="174" dur="1" fill="hold">
                                          <p:stCondLst>
                                            <p:cond delay="0"/>
                                          </p:stCondLst>
                                        </p:cTn>
                                        <p:tgtEl>
                                          <p:spTgt spid="88"/>
                                        </p:tgtEl>
                                        <p:attrNameLst>
                                          <p:attrName>style.visibility</p:attrName>
                                        </p:attrNameLst>
                                      </p:cBhvr>
                                      <p:to>
                                        <p:strVal val="visible"/>
                                      </p:to>
                                    </p:set>
                                  </p:childTnLst>
                                </p:cTn>
                              </p:par>
                            </p:childTnLst>
                          </p:cTn>
                        </p:par>
                      </p:childTnLst>
                    </p:cTn>
                  </p:par>
                  <p:par>
                    <p:cTn id="175" fill="hold">
                      <p:stCondLst>
                        <p:cond delay="indefinite"/>
                      </p:stCondLst>
                      <p:childTnLst>
                        <p:par>
                          <p:cTn id="176" fill="hold">
                            <p:stCondLst>
                              <p:cond delay="0"/>
                            </p:stCondLst>
                            <p:childTnLst>
                              <p:par>
                                <p:cTn id="177" presetID="1" presetClass="entr" presetSubtype="0" fill="hold" nodeType="clickEffect">
                                  <p:stCondLst>
                                    <p:cond delay="0"/>
                                  </p:stCondLst>
                                  <p:childTnLst>
                                    <p:set>
                                      <p:cBhvr>
                                        <p:cTn id="178" dur="1" fill="hold">
                                          <p:stCondLst>
                                            <p:cond delay="0"/>
                                          </p:stCondLst>
                                        </p:cTn>
                                        <p:tgtEl>
                                          <p:spTgt spid="90"/>
                                        </p:tgtEl>
                                        <p:attrNameLst>
                                          <p:attrName>style.visibility</p:attrName>
                                        </p:attrNameLst>
                                      </p:cBhvr>
                                      <p:to>
                                        <p:strVal val="visible"/>
                                      </p:to>
                                    </p:set>
                                  </p:childTnLst>
                                </p:cTn>
                              </p:par>
                            </p:childTnLst>
                          </p:cTn>
                        </p:par>
                      </p:childTnLst>
                    </p:cTn>
                  </p:par>
                  <p:par>
                    <p:cTn id="179" fill="hold">
                      <p:stCondLst>
                        <p:cond delay="indefinite"/>
                      </p:stCondLst>
                      <p:childTnLst>
                        <p:par>
                          <p:cTn id="180" fill="hold">
                            <p:stCondLst>
                              <p:cond delay="0"/>
                            </p:stCondLst>
                            <p:childTnLst>
                              <p:par>
                                <p:cTn id="181" presetID="1" presetClass="entr" presetSubtype="0" fill="hold" nodeType="clickEffect">
                                  <p:stCondLst>
                                    <p:cond delay="0"/>
                                  </p:stCondLst>
                                  <p:childTnLst>
                                    <p:set>
                                      <p:cBhvr>
                                        <p:cTn id="182" dur="1" fill="hold">
                                          <p:stCondLst>
                                            <p:cond delay="0"/>
                                          </p:stCondLst>
                                        </p:cTn>
                                        <p:tgtEl>
                                          <p:spTgt spid="9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P spid="7" grpId="0"/>
      <p:bldP spid="11" grpId="0"/>
      <p:bldP spid="12" grpId="0"/>
      <p:bldP spid="13" grpId="0"/>
      <p:bldP spid="16" grpId="0"/>
      <p:bldP spid="17" grpId="0"/>
      <p:bldP spid="19" grpId="0"/>
      <p:bldP spid="24" grpId="0"/>
      <p:bldP spid="25" grpId="0"/>
      <p:bldP spid="27" grpId="0"/>
      <p:bldP spid="28" grpId="0"/>
      <p:bldP spid="30" grpId="0"/>
      <p:bldP spid="33" grpId="0"/>
      <p:bldP spid="35" grpId="0"/>
      <p:bldP spid="36" grpId="0"/>
      <p:bldP spid="37" grpId="0"/>
      <p:bldP spid="43" grpId="0" animBg="1"/>
      <p:bldP spid="44" grpId="0"/>
      <p:bldP spid="45" grpId="0"/>
      <p:bldP spid="48" grpId="0"/>
      <p:bldP spid="49" grpId="0"/>
      <p:bldP spid="53" grpId="0"/>
      <p:bldP spid="54" grpId="0"/>
      <p:bldP spid="55" grpId="0"/>
      <p:bldP spid="57" grpId="0"/>
      <p:bldP spid="58" grpId="0"/>
      <p:bldP spid="60" grpId="0"/>
      <p:bldP spid="64" grpId="0"/>
      <p:bldP spid="65" grpId="0"/>
      <p:bldP spid="67" grpId="0"/>
      <p:bldP spid="68" grpId="0"/>
      <p:bldP spid="70" grpId="0"/>
      <p:bldP spid="73" grpId="0"/>
      <p:bldP spid="75" grpId="0"/>
      <p:bldP spid="76" grpId="0"/>
      <p:bldP spid="77" grpId="0"/>
      <p:bldP spid="79" grpId="0"/>
      <p:bldP spid="85" grpId="0" animBg="1"/>
    </p:bldLst>
  </p:timing>
</p:sld>
</file>

<file path=ppt/theme/theme1.xml><?xml version="1.0" encoding="utf-8"?>
<a:theme xmlns:a="http://schemas.openxmlformats.org/drawingml/2006/main" name="B2.2.11 Feedback lesson">
  <a:themeElements>
    <a:clrScheme name="Custom 1">
      <a:dk1>
        <a:srgbClr val="000000"/>
      </a:dk1>
      <a:lt1>
        <a:srgbClr val="FFFFFF"/>
      </a:lt1>
      <a:dk2>
        <a:srgbClr val="44546A"/>
      </a:dk2>
      <a:lt2>
        <a:srgbClr val="E7E6E6"/>
      </a:lt2>
      <a:accent1>
        <a:srgbClr val="4472C4"/>
      </a:accent1>
      <a:accent2>
        <a:srgbClr val="232F5D"/>
      </a:accent2>
      <a:accent3>
        <a:srgbClr val="92BFE8"/>
      </a:accent3>
      <a:accent4>
        <a:srgbClr val="FFFFFF"/>
      </a:accent4>
      <a:accent5>
        <a:srgbClr val="FFFFFF"/>
      </a:accent5>
      <a:accent6>
        <a:srgbClr val="FFFFFF"/>
      </a:accent6>
      <a:hlink>
        <a:srgbClr val="FFFFFF"/>
      </a:hlink>
      <a:folHlink>
        <a:srgbClr val="FFFFFF"/>
      </a:folHlink>
    </a:clrScheme>
    <a:fontScheme name="Georgia">
      <a:majorFont>
        <a:latin typeface="Georgia" panose="020405020504050203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eorgia" panose="020405020504050203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e7f29ac3-c74a-46a7-9e80-ec6458dc319f" xsi:nil="true"/>
    <lcf76f155ced4ddcb4097134ff3c332f xmlns="9dd66dd2-dc2f-4e10-8286-f1da66314693">
      <Terms xmlns="http://schemas.microsoft.com/office/infopath/2007/PartnerControls"/>
    </lcf76f155ced4ddcb4097134ff3c332f>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8AF66D13AF553498AE1339A56520CA0" ma:contentTypeVersion="18" ma:contentTypeDescription="Create a new document." ma:contentTypeScope="" ma:versionID="d55bb3e99807e52e541a5ac04e799d41">
  <xsd:schema xmlns:xsd="http://www.w3.org/2001/XMLSchema" xmlns:xs="http://www.w3.org/2001/XMLSchema" xmlns:p="http://schemas.microsoft.com/office/2006/metadata/properties" xmlns:ns2="9dd66dd2-dc2f-4e10-8286-f1da66314693" xmlns:ns3="e7f29ac3-c74a-46a7-9e80-ec6458dc319f" targetNamespace="http://schemas.microsoft.com/office/2006/metadata/properties" ma:root="true" ma:fieldsID="1ed8d0c46251183f096df21bc4ba3b07" ns2:_="" ns3:_="">
    <xsd:import namespace="9dd66dd2-dc2f-4e10-8286-f1da66314693"/>
    <xsd:import namespace="e7f29ac3-c74a-46a7-9e80-ec6458dc319f"/>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GenerationTime" minOccurs="0"/>
                <xsd:element ref="ns2:MediaServiceEventHashCode" minOccurs="0"/>
                <xsd:element ref="ns2:MediaServiceAutoKeyPoints" minOccurs="0"/>
                <xsd:element ref="ns2:MediaServiceKeyPoints" minOccurs="0"/>
                <xsd:element ref="ns2:MediaServiceOCR" minOccurs="0"/>
                <xsd:element ref="ns3:SharedWithUsers" minOccurs="0"/>
                <xsd:element ref="ns3:SharedWithDetails" minOccurs="0"/>
                <xsd:element ref="ns2:MediaLengthInSeconds" minOccurs="0"/>
                <xsd:element ref="ns2:MediaServiceLocation"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dd66dd2-dc2f-4e10-8286-f1da6631469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ServiceOCR" ma:index="16" nillable="true" ma:displayName="Extracted Text" ma:internalName="MediaServiceOCR" ma:readOnly="true">
      <xsd:simpleType>
        <xsd:restriction base="dms:Note">
          <xsd:maxLength value="255"/>
        </xsd:restriction>
      </xsd:simpleType>
    </xsd:element>
    <xsd:element name="MediaLengthInSeconds" ma:index="19" nillable="true" ma:displayName="Length (seconds)" ma:internalName="MediaLengthInSeconds" ma:readOnly="true">
      <xsd:simpleType>
        <xsd:restriction base="dms:Unknown"/>
      </xsd:simpleType>
    </xsd:element>
    <xsd:element name="MediaServiceLocation" ma:index="20" nillable="true" ma:displayName="Location" ma:internalName="MediaServiceLocation" ma:readOnly="true">
      <xsd:simpleType>
        <xsd:restriction base="dms:Text"/>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9ece25d9-12d7-4481-8120-14121ffe4470"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e7f29ac3-c74a-46a7-9e80-ec6458dc319f"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f78cfd2a-9971-4bc9-959e-69182f1482e7}" ma:internalName="TaxCatchAll" ma:showField="CatchAllData" ma:web="e7f29ac3-c74a-46a7-9e80-ec6458dc319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8DF14CD-FE4E-4B91-BA7F-219603BF8673}">
  <ds:schemaRefs>
    <ds:schemaRef ds:uri="http://www.w3.org/XML/1998/namespace"/>
    <ds:schemaRef ds:uri="http://purl.org/dc/elements/1.1/"/>
    <ds:schemaRef ds:uri="http://purl.org/dc/terms/"/>
    <ds:schemaRef ds:uri="http://schemas.openxmlformats.org/package/2006/metadata/core-properties"/>
    <ds:schemaRef ds:uri="9dd66dd2-dc2f-4e10-8286-f1da66314693"/>
    <ds:schemaRef ds:uri="http://purl.org/dc/dcmitype/"/>
    <ds:schemaRef ds:uri="http://schemas.microsoft.com/office/2006/documentManagement/types"/>
    <ds:schemaRef ds:uri="http://schemas.microsoft.com/office/infopath/2007/PartnerControls"/>
    <ds:schemaRef ds:uri="e7f29ac3-c74a-46a7-9e80-ec6458dc319f"/>
    <ds:schemaRef ds:uri="http://schemas.microsoft.com/office/2006/metadata/properties"/>
  </ds:schemaRefs>
</ds:datastoreItem>
</file>

<file path=customXml/itemProps2.xml><?xml version="1.0" encoding="utf-8"?>
<ds:datastoreItem xmlns:ds="http://schemas.openxmlformats.org/officeDocument/2006/customXml" ds:itemID="{A5CE95B1-CCAD-4750-8F05-1DA9DDC39C97}">
  <ds:schemaRefs>
    <ds:schemaRef ds:uri="http://schemas.microsoft.com/sharepoint/v3/contenttype/forms"/>
  </ds:schemaRefs>
</ds:datastoreItem>
</file>

<file path=customXml/itemProps3.xml><?xml version="1.0" encoding="utf-8"?>
<ds:datastoreItem xmlns:ds="http://schemas.openxmlformats.org/officeDocument/2006/customXml" ds:itemID="{BE19F2EF-F3E4-4FDB-AFDB-E1E3FC93441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dd66dd2-dc2f-4e10-8286-f1da66314693"/>
    <ds:schemaRef ds:uri="e7f29ac3-c74a-46a7-9e80-ec6458dc319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P1.3.2 - Energy Stores</Template>
  <TotalTime>9281</TotalTime>
  <Words>4574</Words>
  <Application>Microsoft Macintosh PowerPoint</Application>
  <PresentationFormat>Widescreen</PresentationFormat>
  <Paragraphs>648</Paragraphs>
  <Slides>24</Slides>
  <Notes>20</Notes>
  <HiddenSlides>6</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24</vt:i4>
      </vt:variant>
    </vt:vector>
  </HeadingPairs>
  <TitlesOfParts>
    <vt:vector size="31" baseType="lpstr">
      <vt:lpstr>Arial</vt:lpstr>
      <vt:lpstr>Calibri</vt:lpstr>
      <vt:lpstr>Century Gothic</vt:lpstr>
      <vt:lpstr>Georgia</vt:lpstr>
      <vt:lpstr>Noto Sans Symbols</vt:lpstr>
      <vt:lpstr>Wingdings</vt:lpstr>
      <vt:lpstr>B2.2.11 Feedback lesson</vt:lpstr>
      <vt:lpstr>Making this resource work for you</vt:lpstr>
      <vt:lpstr>PowerPoint Presentation</vt:lpstr>
      <vt:lpstr>PowerPoint Presentation</vt:lpstr>
      <vt:lpstr>PowerPoint Presentation</vt:lpstr>
      <vt:lpstr>C5.1.11</vt:lpstr>
      <vt:lpstr>PowerPoint Presentation</vt:lpstr>
      <vt:lpstr>This is the fix-it portion of the lesson</vt:lpstr>
      <vt:lpstr>Esters</vt:lpstr>
      <vt:lpstr>Formation of Esters</vt:lpstr>
      <vt:lpstr>Which is the correct displayed formula of ethyl ethanoate?</vt:lpstr>
      <vt:lpstr>How many carbon atoms are present in each of these esters?  Stretch: what reactants were used to make these esters?</vt:lpstr>
      <vt:lpstr>Name each compound and the homologous series it belongs to</vt:lpstr>
      <vt:lpstr>Drill</vt:lpstr>
      <vt:lpstr>Drill answers</vt:lpstr>
      <vt:lpstr>I: Reactions of organic compounds</vt:lpstr>
      <vt:lpstr>We: Reactions of organic compounds</vt:lpstr>
      <vt:lpstr>You: Reactions of organic compounds</vt:lpstr>
      <vt:lpstr>Worksheet</vt:lpstr>
      <vt:lpstr>Answers</vt:lpstr>
      <vt:lpstr>Answers</vt:lpstr>
      <vt:lpstr>Answers</vt:lpstr>
      <vt:lpstr>Answers</vt:lpstr>
      <vt:lpstr>Answer the questions below.</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Kathleen Webb</dc:creator>
  <cp:lastModifiedBy>Joanna Scouler</cp:lastModifiedBy>
  <cp:revision>1267</cp:revision>
  <dcterms:created xsi:type="dcterms:W3CDTF">2019-03-21T11:24:14Z</dcterms:created>
  <dcterms:modified xsi:type="dcterms:W3CDTF">2024-08-15T12:06:43Z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0x01010078AF66D13AF553498AE1339A56520CA0</vt:lpwstr>
  </property>
  <property fmtid="{D5CDD505-2E9C-101B-9397-08002B2CF9AE}" pid="3" name="MediaServiceImageTags">
    <vt:lpwstr/>
  </property>
</Properties>
</file>